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sldIdLst>
    <p:sldId id="256" r:id="rId2"/>
    <p:sldId id="257" r:id="rId3"/>
    <p:sldId id="258" r:id="rId4"/>
    <p:sldId id="259" r:id="rId5"/>
    <p:sldId id="260" r:id="rId6"/>
    <p:sldId id="261" r:id="rId7"/>
    <p:sldId id="262" r:id="rId8"/>
    <p:sldId id="263" r:id="rId9"/>
    <p:sldId id="264" r:id="rId10"/>
    <p:sldId id="268" r:id="rId11"/>
    <p:sldId id="265" r:id="rId12"/>
    <p:sldId id="266" r:id="rId13"/>
    <p:sldId id="267" r:id="rId14"/>
    <p:sldId id="270" r:id="rId15"/>
    <p:sldId id="269" r:id="rId16"/>
    <p:sldId id="271" r:id="rId17"/>
    <p:sldId id="272" r:id="rId18"/>
    <p:sldId id="273" r:id="rId19"/>
    <p:sldId id="274" r:id="rId20"/>
    <p:sldId id="275" r:id="rId21"/>
    <p:sldId id="276" r:id="rId22"/>
    <p:sldId id="277" r:id="rId23"/>
    <p:sldId id="278" r:id="rId24"/>
    <p:sldId id="279" r:id="rId25"/>
    <p:sldId id="281" r:id="rId26"/>
    <p:sldId id="280" r:id="rId27"/>
    <p:sldId id="282" r:id="rId28"/>
    <p:sldId id="283" r:id="rId29"/>
    <p:sldId id="284" r:id="rId30"/>
    <p:sldId id="290" r:id="rId31"/>
    <p:sldId id="285" r:id="rId32"/>
    <p:sldId id="286" r:id="rId33"/>
    <p:sldId id="299" r:id="rId34"/>
    <p:sldId id="289" r:id="rId35"/>
    <p:sldId id="287" r:id="rId36"/>
    <p:sldId id="288" r:id="rId37"/>
    <p:sldId id="291" r:id="rId38"/>
    <p:sldId id="292" r:id="rId39"/>
    <p:sldId id="297" r:id="rId40"/>
    <p:sldId id="298" r:id="rId41"/>
    <p:sldId id="293" r:id="rId42"/>
    <p:sldId id="294" r:id="rId43"/>
    <p:sldId id="295" r:id="rId44"/>
    <p:sldId id="296" r:id="rId45"/>
    <p:sldId id="300" r:id="rId46"/>
    <p:sldId id="302" r:id="rId47"/>
    <p:sldId id="301" r:id="rId48"/>
    <p:sldId id="303" r:id="rId49"/>
    <p:sldId id="304" r:id="rId50"/>
    <p:sldId id="305" r:id="rId51"/>
    <p:sldId id="306" r:id="rId52"/>
    <p:sldId id="307" r:id="rId53"/>
    <p:sldId id="308" r:id="rId54"/>
    <p:sldId id="309" r:id="rId55"/>
    <p:sldId id="311" r:id="rId56"/>
    <p:sldId id="310"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72"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71" r:id="rId100"/>
    <p:sldId id="353" r:id="rId101"/>
    <p:sldId id="354" r:id="rId102"/>
    <p:sldId id="355" r:id="rId103"/>
    <p:sldId id="365" r:id="rId104"/>
    <p:sldId id="356" r:id="rId105"/>
    <p:sldId id="357" r:id="rId106"/>
    <p:sldId id="358" r:id="rId107"/>
    <p:sldId id="360" r:id="rId108"/>
    <p:sldId id="367" r:id="rId109"/>
    <p:sldId id="359" r:id="rId110"/>
    <p:sldId id="361" r:id="rId111"/>
    <p:sldId id="362" r:id="rId112"/>
    <p:sldId id="363" r:id="rId113"/>
    <p:sldId id="364" r:id="rId114"/>
    <p:sldId id="368" r:id="rId115"/>
    <p:sldId id="369" r:id="rId116"/>
    <p:sldId id="370" r:id="rId1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557" name="Group 1556"/>
          <p:cNvGrpSpPr/>
          <p:nvPr/>
        </p:nvGrpSpPr>
        <p:grpSpPr>
          <a:xfrm>
            <a:off x="0" y="420256"/>
            <a:ext cx="12188952" cy="3795497"/>
            <a:chOff x="0" y="420256"/>
            <a:chExt cx="12188952" cy="3795497"/>
          </a:xfrm>
        </p:grpSpPr>
        <p:cxnSp>
          <p:nvCxnSpPr>
            <p:cNvPr id="1558" name="Straight Connector 1557"/>
            <p:cNvCxnSpPr/>
            <p:nvPr/>
          </p:nvCxnSpPr>
          <p:spPr>
            <a:xfrm>
              <a:off x="0" y="4215753"/>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9" name="Straight Connector 1558"/>
            <p:cNvCxnSpPr/>
            <p:nvPr/>
          </p:nvCxnSpPr>
          <p:spPr>
            <a:xfrm>
              <a:off x="0" y="379403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0" name="Straight Connector 1559"/>
            <p:cNvCxnSpPr/>
            <p:nvPr/>
          </p:nvCxnSpPr>
          <p:spPr>
            <a:xfrm>
              <a:off x="0" y="337231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1" name="Straight Connector 1560"/>
            <p:cNvCxnSpPr/>
            <p:nvPr/>
          </p:nvCxnSpPr>
          <p:spPr>
            <a:xfrm>
              <a:off x="0" y="295058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2" name="Straight Connector 1561"/>
            <p:cNvCxnSpPr/>
            <p:nvPr/>
          </p:nvCxnSpPr>
          <p:spPr>
            <a:xfrm>
              <a:off x="0" y="252886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3" name="Straight Connector 1562"/>
            <p:cNvCxnSpPr/>
            <p:nvPr/>
          </p:nvCxnSpPr>
          <p:spPr>
            <a:xfrm>
              <a:off x="0" y="2107144"/>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4" name="Straight Connector 1563"/>
            <p:cNvCxnSpPr/>
            <p:nvPr/>
          </p:nvCxnSpPr>
          <p:spPr>
            <a:xfrm>
              <a:off x="0" y="168542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5" name="Straight Connector 1564"/>
            <p:cNvCxnSpPr/>
            <p:nvPr/>
          </p:nvCxnSpPr>
          <p:spPr>
            <a:xfrm>
              <a:off x="0" y="126370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6" name="Straight Connector 1565"/>
            <p:cNvCxnSpPr/>
            <p:nvPr/>
          </p:nvCxnSpPr>
          <p:spPr>
            <a:xfrm>
              <a:off x="0" y="84197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7" name="Straight Connector 1566"/>
            <p:cNvCxnSpPr/>
            <p:nvPr/>
          </p:nvCxnSpPr>
          <p:spPr>
            <a:xfrm>
              <a:off x="0" y="42025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68" name="Rectangle 379"/>
          <p:cNvSpPr/>
          <p:nvPr/>
        </p:nvSpPr>
        <p:spPr>
          <a:xfrm rot="18900000" flipV="1">
            <a:off x="9445819" y="-965459"/>
            <a:ext cx="13717" cy="6493220"/>
          </a:xfrm>
          <a:custGeom>
            <a:avLst/>
            <a:gdLst/>
            <a:ahLst/>
            <a:cxnLst/>
            <a:rect l="l" t="t" r="r" b="b"/>
            <a:pathLst>
              <a:path w="13717" h="6493220">
                <a:moveTo>
                  <a:pt x="1" y="6493220"/>
                </a:moveTo>
                <a:lnTo>
                  <a:pt x="13717"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69" name="Rectangle 56"/>
          <p:cNvSpPr/>
          <p:nvPr/>
        </p:nvSpPr>
        <p:spPr>
          <a:xfrm>
            <a:off x="0" y="0"/>
            <a:ext cx="11816540" cy="4572004"/>
          </a:xfrm>
          <a:custGeom>
            <a:avLst/>
            <a:gdLst/>
            <a:ahLst/>
            <a:cxnLst/>
            <a:rect l="l" t="t" r="r" b="b"/>
            <a:pathLst>
              <a:path w="11816540" h="4572004">
                <a:moveTo>
                  <a:pt x="11802824" y="4"/>
                </a:moveTo>
                <a:lnTo>
                  <a:pt x="11816540" y="4"/>
                </a:lnTo>
                <a:lnTo>
                  <a:pt x="11816540" y="4572004"/>
                </a:lnTo>
                <a:lnTo>
                  <a:pt x="11802824" y="4572004"/>
                </a:lnTo>
                <a:close/>
                <a:moveTo>
                  <a:pt x="5901406" y="4"/>
                </a:moveTo>
                <a:lnTo>
                  <a:pt x="5915122" y="4"/>
                </a:lnTo>
                <a:lnTo>
                  <a:pt x="5915122" y="4572004"/>
                </a:lnTo>
                <a:lnTo>
                  <a:pt x="5901406" y="4572004"/>
                </a:lnTo>
                <a:close/>
                <a:moveTo>
                  <a:pt x="10959754" y="3"/>
                </a:moveTo>
                <a:lnTo>
                  <a:pt x="10973470" y="3"/>
                </a:lnTo>
                <a:lnTo>
                  <a:pt x="10973470" y="4572003"/>
                </a:lnTo>
                <a:lnTo>
                  <a:pt x="10959754" y="4572003"/>
                </a:lnTo>
                <a:close/>
                <a:moveTo>
                  <a:pt x="5058348" y="3"/>
                </a:moveTo>
                <a:lnTo>
                  <a:pt x="5072064" y="3"/>
                </a:lnTo>
                <a:lnTo>
                  <a:pt x="5072064" y="4572003"/>
                </a:lnTo>
                <a:lnTo>
                  <a:pt x="5058348" y="4572003"/>
                </a:lnTo>
                <a:close/>
                <a:moveTo>
                  <a:pt x="11381283" y="2"/>
                </a:moveTo>
                <a:lnTo>
                  <a:pt x="11394999" y="2"/>
                </a:lnTo>
                <a:lnTo>
                  <a:pt x="11394999" y="4572002"/>
                </a:lnTo>
                <a:lnTo>
                  <a:pt x="11381283" y="4572002"/>
                </a:lnTo>
                <a:close/>
                <a:moveTo>
                  <a:pt x="10538225" y="2"/>
                </a:moveTo>
                <a:lnTo>
                  <a:pt x="10551941" y="2"/>
                </a:lnTo>
                <a:lnTo>
                  <a:pt x="10551941" y="4572002"/>
                </a:lnTo>
                <a:lnTo>
                  <a:pt x="10538225" y="4572002"/>
                </a:lnTo>
                <a:close/>
                <a:moveTo>
                  <a:pt x="10116696" y="2"/>
                </a:moveTo>
                <a:lnTo>
                  <a:pt x="10130412" y="2"/>
                </a:lnTo>
                <a:lnTo>
                  <a:pt x="10130412" y="4572002"/>
                </a:lnTo>
                <a:lnTo>
                  <a:pt x="10116696" y="4572002"/>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9273638" y="1"/>
                </a:moveTo>
                <a:lnTo>
                  <a:pt x="9287354" y="1"/>
                </a:lnTo>
                <a:lnTo>
                  <a:pt x="9287354" y="4572001"/>
                </a:lnTo>
                <a:lnTo>
                  <a:pt x="9273638" y="4572001"/>
                </a:lnTo>
                <a:close/>
                <a:moveTo>
                  <a:pt x="3372232" y="1"/>
                </a:moveTo>
                <a:lnTo>
                  <a:pt x="3385948" y="1"/>
                </a:lnTo>
                <a:lnTo>
                  <a:pt x="3385948" y="4572001"/>
                </a:lnTo>
                <a:lnTo>
                  <a:pt x="3372232" y="4572001"/>
                </a:lnTo>
                <a:close/>
                <a:moveTo>
                  <a:pt x="9695167" y="0"/>
                </a:moveTo>
                <a:lnTo>
                  <a:pt x="9708883" y="0"/>
                </a:lnTo>
                <a:lnTo>
                  <a:pt x="9708883" y="4572000"/>
                </a:lnTo>
                <a:lnTo>
                  <a:pt x="9695167" y="4572000"/>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0"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1"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2"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3"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4"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5"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6" name="Rectangle 93"/>
          <p:cNvSpPr/>
          <p:nvPr/>
        </p:nvSpPr>
        <p:spPr>
          <a:xfrm rot="2700000">
            <a:off x="7402457" y="-944051"/>
            <a:ext cx="13717" cy="6479502"/>
          </a:xfrm>
          <a:custGeom>
            <a:avLst/>
            <a:gdLst/>
            <a:ahLst/>
            <a:cxnLst/>
            <a:rect l="l" t="t" r="r" b="b"/>
            <a:pathLst>
              <a:path w="13717" h="6479502">
                <a:moveTo>
                  <a:pt x="0" y="13716"/>
                </a:moveTo>
                <a:lnTo>
                  <a:pt x="13717" y="0"/>
                </a:lnTo>
                <a:lnTo>
                  <a:pt x="13716" y="6465787"/>
                </a:lnTo>
                <a:lnTo>
                  <a:pt x="1"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7" name="Rectangle 94"/>
          <p:cNvSpPr/>
          <p:nvPr/>
        </p:nvSpPr>
        <p:spPr>
          <a:xfrm rot="2700000">
            <a:off x="8245644"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8" name="Rectangle 95"/>
          <p:cNvSpPr/>
          <p:nvPr/>
        </p:nvSpPr>
        <p:spPr>
          <a:xfrm rot="2700000">
            <a:off x="9088831" y="-953750"/>
            <a:ext cx="13717" cy="6479503"/>
          </a:xfrm>
          <a:custGeom>
            <a:avLst/>
            <a:gdLst/>
            <a:ahLst/>
            <a:cxnLst/>
            <a:rect l="l" t="t" r="r" b="b"/>
            <a:pathLst>
              <a:path w="13717" h="6479503">
                <a:moveTo>
                  <a:pt x="13717" y="0"/>
                </a:moveTo>
                <a:lnTo>
                  <a:pt x="13716" y="6465787"/>
                </a:lnTo>
                <a:lnTo>
                  <a:pt x="0" y="6479503"/>
                </a:lnTo>
                <a:lnTo>
                  <a:pt x="1" y="1371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9" name="Rectangle 96"/>
          <p:cNvSpPr/>
          <p:nvPr/>
        </p:nvSpPr>
        <p:spPr>
          <a:xfrm rot="2700000">
            <a:off x="9912896" y="-907596"/>
            <a:ext cx="13716" cy="6425429"/>
          </a:xfrm>
          <a:custGeom>
            <a:avLst/>
            <a:gdLst/>
            <a:ahLst/>
            <a:cxnLst/>
            <a:rect l="l" t="t" r="r" b="b"/>
            <a:pathLst>
              <a:path w="13716" h="6425429">
                <a:moveTo>
                  <a:pt x="0" y="0"/>
                </a:moveTo>
                <a:lnTo>
                  <a:pt x="13716" y="13717"/>
                </a:lnTo>
                <a:lnTo>
                  <a:pt x="13716" y="6411713"/>
                </a:lnTo>
                <a:lnTo>
                  <a:pt x="0" y="642542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0" name="Rectangle 97"/>
          <p:cNvSpPr/>
          <p:nvPr/>
        </p:nvSpPr>
        <p:spPr>
          <a:xfrm rot="2700000">
            <a:off x="10334491" y="110221"/>
            <a:ext cx="13717" cy="5232981"/>
          </a:xfrm>
          <a:custGeom>
            <a:avLst/>
            <a:gdLst/>
            <a:ahLst/>
            <a:cxnLst/>
            <a:rect l="l" t="t" r="r" b="b"/>
            <a:pathLst>
              <a:path w="13717" h="5232981">
                <a:moveTo>
                  <a:pt x="0" y="0"/>
                </a:moveTo>
                <a:lnTo>
                  <a:pt x="13717" y="13716"/>
                </a:lnTo>
                <a:lnTo>
                  <a:pt x="13717" y="5219264"/>
                </a:lnTo>
                <a:lnTo>
                  <a:pt x="1" y="523298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1" name="Rectangle 98"/>
          <p:cNvSpPr/>
          <p:nvPr/>
        </p:nvSpPr>
        <p:spPr>
          <a:xfrm rot="2700000">
            <a:off x="10756084" y="1128037"/>
            <a:ext cx="13716" cy="4040537"/>
          </a:xfrm>
          <a:custGeom>
            <a:avLst/>
            <a:gdLst/>
            <a:ahLst/>
            <a:cxnLst/>
            <a:rect l="l" t="t" r="r" b="b"/>
            <a:pathLst>
              <a:path w="13716" h="4040537">
                <a:moveTo>
                  <a:pt x="0" y="0"/>
                </a:moveTo>
                <a:lnTo>
                  <a:pt x="13716" y="13716"/>
                </a:lnTo>
                <a:lnTo>
                  <a:pt x="13715" y="4026822"/>
                </a:lnTo>
                <a:lnTo>
                  <a:pt x="1" y="404053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2" name="Rectangle 99"/>
          <p:cNvSpPr/>
          <p:nvPr/>
        </p:nvSpPr>
        <p:spPr>
          <a:xfrm rot="2700000">
            <a:off x="11177678" y="2145853"/>
            <a:ext cx="13716" cy="2848091"/>
          </a:xfrm>
          <a:custGeom>
            <a:avLst/>
            <a:gdLst/>
            <a:ahLst/>
            <a:cxnLst/>
            <a:rect l="l" t="t" r="r" b="b"/>
            <a:pathLst>
              <a:path w="13716" h="2848091">
                <a:moveTo>
                  <a:pt x="0" y="0"/>
                </a:moveTo>
                <a:lnTo>
                  <a:pt x="13716" y="13716"/>
                </a:lnTo>
                <a:lnTo>
                  <a:pt x="13715" y="2834375"/>
                </a:lnTo>
                <a:lnTo>
                  <a:pt x="0" y="284809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3" name="Rectangle 100"/>
          <p:cNvSpPr/>
          <p:nvPr/>
        </p:nvSpPr>
        <p:spPr>
          <a:xfrm rot="2700000">
            <a:off x="11599272" y="3163669"/>
            <a:ext cx="13715" cy="1655644"/>
          </a:xfrm>
          <a:custGeom>
            <a:avLst/>
            <a:gdLst/>
            <a:ahLst/>
            <a:cxnLst/>
            <a:rect l="l" t="t" r="r" b="b"/>
            <a:pathLst>
              <a:path w="13715" h="1655644">
                <a:moveTo>
                  <a:pt x="0" y="0"/>
                </a:moveTo>
                <a:lnTo>
                  <a:pt x="13715" y="13716"/>
                </a:lnTo>
                <a:lnTo>
                  <a:pt x="13715" y="1641929"/>
                </a:lnTo>
                <a:lnTo>
                  <a:pt x="0" y="165564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4" name="Rectangle 101"/>
          <p:cNvSpPr/>
          <p:nvPr/>
        </p:nvSpPr>
        <p:spPr>
          <a:xfrm rot="2700000">
            <a:off x="12020868" y="4181493"/>
            <a:ext cx="13715" cy="463189"/>
          </a:xfrm>
          <a:custGeom>
            <a:avLst/>
            <a:gdLst/>
            <a:ahLst/>
            <a:cxnLst/>
            <a:rect l="l" t="t" r="r" b="b"/>
            <a:pathLst>
              <a:path w="13715" h="463189">
                <a:moveTo>
                  <a:pt x="1" y="0"/>
                </a:moveTo>
                <a:lnTo>
                  <a:pt x="13715" y="13716"/>
                </a:lnTo>
                <a:lnTo>
                  <a:pt x="13715" y="449474"/>
                </a:lnTo>
                <a:lnTo>
                  <a:pt x="0" y="46318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5"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6"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7"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8"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9"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0"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1"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2"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3"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4"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5"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6"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7"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8" name="Rectangle 376"/>
          <p:cNvSpPr/>
          <p:nvPr/>
        </p:nvSpPr>
        <p:spPr>
          <a:xfrm rot="18900000" flipV="1">
            <a:off x="6916261" y="-965458"/>
            <a:ext cx="13716" cy="6493219"/>
          </a:xfrm>
          <a:custGeom>
            <a:avLst/>
            <a:gdLst/>
            <a:ahLst/>
            <a:cxnLst/>
            <a:rect l="l" t="t" r="r" b="b"/>
            <a:pathLst>
              <a:path w="13716" h="6493219">
                <a:moveTo>
                  <a:pt x="13716" y="6479504"/>
                </a:moveTo>
                <a:lnTo>
                  <a:pt x="13716" y="0"/>
                </a:lnTo>
                <a:lnTo>
                  <a:pt x="0" y="13717"/>
                </a:lnTo>
                <a:lnTo>
                  <a:pt x="0" y="649321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9" name="Rectangle 377"/>
          <p:cNvSpPr/>
          <p:nvPr/>
        </p:nvSpPr>
        <p:spPr>
          <a:xfrm rot="18900000" flipV="1">
            <a:off x="7759447" y="-965458"/>
            <a:ext cx="13717" cy="6493219"/>
          </a:xfrm>
          <a:custGeom>
            <a:avLst/>
            <a:gdLst/>
            <a:ahLst/>
            <a:cxnLst/>
            <a:rect l="l" t="t" r="r" b="b"/>
            <a:pathLst>
              <a:path w="13717" h="6493219">
                <a:moveTo>
                  <a:pt x="0" y="6493219"/>
                </a:moveTo>
                <a:lnTo>
                  <a:pt x="13716" y="6479502"/>
                </a:lnTo>
                <a:lnTo>
                  <a:pt x="13717"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0" name="Rectangle 378"/>
          <p:cNvSpPr/>
          <p:nvPr/>
        </p:nvSpPr>
        <p:spPr>
          <a:xfrm rot="18900000" flipV="1">
            <a:off x="8602633" y="-965458"/>
            <a:ext cx="13716" cy="6493219"/>
          </a:xfrm>
          <a:custGeom>
            <a:avLst/>
            <a:gdLst/>
            <a:ahLst/>
            <a:cxnLst/>
            <a:rect l="l" t="t" r="r" b="b"/>
            <a:pathLst>
              <a:path w="13716" h="6493219">
                <a:moveTo>
                  <a:pt x="13716" y="6479504"/>
                </a:moveTo>
                <a:lnTo>
                  <a:pt x="13716" y="0"/>
                </a:lnTo>
                <a:lnTo>
                  <a:pt x="0" y="13716"/>
                </a:lnTo>
                <a:lnTo>
                  <a:pt x="0" y="649321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1" name="Rectangle 138"/>
          <p:cNvSpPr/>
          <p:nvPr/>
        </p:nvSpPr>
        <p:spPr>
          <a:xfrm rot="18900000" flipV="1">
            <a:off x="10088968" y="-882602"/>
            <a:ext cx="13716" cy="5927431"/>
          </a:xfrm>
          <a:custGeom>
            <a:avLst/>
            <a:gdLst/>
            <a:ahLst/>
            <a:cxnLst/>
            <a:rect l="l" t="t" r="r" b="b"/>
            <a:pathLst>
              <a:path w="13716" h="5927431">
                <a:moveTo>
                  <a:pt x="0" y="5927431"/>
                </a:moveTo>
                <a:lnTo>
                  <a:pt x="13715" y="5913716"/>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2" name="Rectangle 139"/>
          <p:cNvSpPr/>
          <p:nvPr/>
        </p:nvSpPr>
        <p:spPr>
          <a:xfrm rot="18900000" flipV="1">
            <a:off x="10510562" y="-707971"/>
            <a:ext cx="13716" cy="4734985"/>
          </a:xfrm>
          <a:custGeom>
            <a:avLst/>
            <a:gdLst/>
            <a:ahLst/>
            <a:cxnLst/>
            <a:rect l="l" t="t" r="r" b="b"/>
            <a:pathLst>
              <a:path w="13716" h="4734985">
                <a:moveTo>
                  <a:pt x="0" y="4734985"/>
                </a:moveTo>
                <a:lnTo>
                  <a:pt x="13715" y="4721270"/>
                </a:lnTo>
                <a:lnTo>
                  <a:pt x="13716"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3" name="Rectangle 140"/>
          <p:cNvSpPr/>
          <p:nvPr/>
        </p:nvSpPr>
        <p:spPr>
          <a:xfrm rot="18900000" flipV="1">
            <a:off x="10932155" y="-533342"/>
            <a:ext cx="13716" cy="3542540"/>
          </a:xfrm>
          <a:custGeom>
            <a:avLst/>
            <a:gdLst/>
            <a:ahLst/>
            <a:cxnLst/>
            <a:rect l="l" t="t" r="r" b="b"/>
            <a:pathLst>
              <a:path w="13716" h="3542540">
                <a:moveTo>
                  <a:pt x="0" y="3542540"/>
                </a:moveTo>
                <a:lnTo>
                  <a:pt x="13715" y="3528825"/>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4" name="Rectangle 141"/>
          <p:cNvSpPr/>
          <p:nvPr/>
        </p:nvSpPr>
        <p:spPr>
          <a:xfrm rot="18900000" flipV="1">
            <a:off x="11353748" y="-358712"/>
            <a:ext cx="13716" cy="2350095"/>
          </a:xfrm>
          <a:custGeom>
            <a:avLst/>
            <a:gdLst/>
            <a:ahLst/>
            <a:cxnLst/>
            <a:rect l="l" t="t" r="r" b="b"/>
            <a:pathLst>
              <a:path w="13716" h="2350095">
                <a:moveTo>
                  <a:pt x="0" y="2350095"/>
                </a:moveTo>
                <a:lnTo>
                  <a:pt x="13715" y="2336380"/>
                </a:lnTo>
                <a:lnTo>
                  <a:pt x="13716" y="13714"/>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5" name="Rectangle 142"/>
          <p:cNvSpPr/>
          <p:nvPr/>
        </p:nvSpPr>
        <p:spPr>
          <a:xfrm rot="18900000" flipV="1">
            <a:off x="11775341" y="-184083"/>
            <a:ext cx="13716" cy="1157650"/>
          </a:xfrm>
          <a:custGeom>
            <a:avLst/>
            <a:gdLst/>
            <a:ahLst/>
            <a:cxnLst/>
            <a:rect l="l" t="t" r="r" b="b"/>
            <a:pathLst>
              <a:path w="13716" h="1157650">
                <a:moveTo>
                  <a:pt x="0" y="1157650"/>
                </a:moveTo>
                <a:lnTo>
                  <a:pt x="13716" y="1143934"/>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6"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7"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8"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9" name="Oval 1608"/>
          <p:cNvSpPr/>
          <p:nvPr/>
        </p:nvSpPr>
        <p:spPr>
          <a:xfrm>
            <a:off x="71204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10"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1" name="Oval 1610"/>
          <p:cNvSpPr/>
          <p:nvPr/>
        </p:nvSpPr>
        <p:spPr>
          <a:xfrm>
            <a:off x="3774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12"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3"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4"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5"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6"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7"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8" name="Oval 1617"/>
          <p:cNvSpPr/>
          <p:nvPr/>
        </p:nvSpPr>
        <p:spPr>
          <a:xfrm>
            <a:off x="12203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19" name="Oval 1618"/>
          <p:cNvSpPr/>
          <p:nvPr/>
        </p:nvSpPr>
        <p:spPr>
          <a:xfrm>
            <a:off x="20632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0" name="Oval 1619"/>
          <p:cNvSpPr/>
          <p:nvPr/>
        </p:nvSpPr>
        <p:spPr>
          <a:xfrm>
            <a:off x="29060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1" name="Oval 1620"/>
          <p:cNvSpPr/>
          <p:nvPr/>
        </p:nvSpPr>
        <p:spPr>
          <a:xfrm>
            <a:off x="37489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2" name="Oval 1621"/>
          <p:cNvSpPr/>
          <p:nvPr/>
        </p:nvSpPr>
        <p:spPr>
          <a:xfrm>
            <a:off x="45918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3" name="Oval 1622"/>
          <p:cNvSpPr/>
          <p:nvPr/>
        </p:nvSpPr>
        <p:spPr>
          <a:xfrm>
            <a:off x="54347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4" name="Oval 1623"/>
          <p:cNvSpPr/>
          <p:nvPr/>
        </p:nvSpPr>
        <p:spPr>
          <a:xfrm>
            <a:off x="62776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5"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6" name="Oval 1625"/>
          <p:cNvSpPr/>
          <p:nvPr/>
        </p:nvSpPr>
        <p:spPr>
          <a:xfrm>
            <a:off x="88062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7"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8" name="Oval 1627"/>
          <p:cNvSpPr/>
          <p:nvPr/>
        </p:nvSpPr>
        <p:spPr>
          <a:xfrm>
            <a:off x="79633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9" name="Teardrop 3"/>
          <p:cNvSpPr/>
          <p:nvPr/>
        </p:nvSpPr>
        <p:spPr>
          <a:xfrm rot="5400000" flipH="1" flipV="1">
            <a:off x="98129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0" name="Oval 1629"/>
          <p:cNvSpPr/>
          <p:nvPr/>
        </p:nvSpPr>
        <p:spPr>
          <a:xfrm>
            <a:off x="104920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31" name="Teardrop 3"/>
          <p:cNvSpPr/>
          <p:nvPr/>
        </p:nvSpPr>
        <p:spPr>
          <a:xfrm rot="5400000" flipH="1" flipV="1">
            <a:off x="89703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2" name="Oval 1631"/>
          <p:cNvSpPr/>
          <p:nvPr/>
        </p:nvSpPr>
        <p:spPr>
          <a:xfrm>
            <a:off x="96491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33" name="Teardrop 3"/>
          <p:cNvSpPr/>
          <p:nvPr/>
        </p:nvSpPr>
        <p:spPr>
          <a:xfrm rot="5400000" flipH="1" flipV="1">
            <a:off x="11498011"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4" name="Teardrop 3"/>
          <p:cNvSpPr/>
          <p:nvPr/>
        </p:nvSpPr>
        <p:spPr>
          <a:xfrm rot="5400000" flipH="1" flipV="1">
            <a:off x="106554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5" name="Oval 1634"/>
          <p:cNvSpPr/>
          <p:nvPr/>
        </p:nvSpPr>
        <p:spPr>
          <a:xfrm>
            <a:off x="113348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36"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7" name="Oval 1636"/>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8"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9" name="Oval 1638"/>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0" name="Oval 1639"/>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1" name="Oval 1640"/>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2" name="Oval 1641"/>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3" name="Oval 1642"/>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4" name="Oval 1643"/>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5" name="Oval 1644"/>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6" name="Oval 1645"/>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7" name="Oval 1646"/>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8" name="Oval 1647"/>
          <p:cNvSpPr/>
          <p:nvPr/>
        </p:nvSpPr>
        <p:spPr>
          <a:xfrm>
            <a:off x="100346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9" name="Oval 1648"/>
          <p:cNvSpPr/>
          <p:nvPr/>
        </p:nvSpPr>
        <p:spPr>
          <a:xfrm>
            <a:off x="91921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0" name="Oval 1649"/>
          <p:cNvSpPr/>
          <p:nvPr/>
        </p:nvSpPr>
        <p:spPr>
          <a:xfrm>
            <a:off x="11719750"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1" name="Oval 1650"/>
          <p:cNvSpPr/>
          <p:nvPr/>
        </p:nvSpPr>
        <p:spPr>
          <a:xfrm>
            <a:off x="108772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2"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3"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4"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5"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6"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7"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8"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9"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0"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1" name="Teardrop 3"/>
          <p:cNvSpPr/>
          <p:nvPr/>
        </p:nvSpPr>
        <p:spPr>
          <a:xfrm rot="5400000" flipH="1" flipV="1">
            <a:off x="93913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2"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3" name="Teardrop 3"/>
          <p:cNvSpPr/>
          <p:nvPr/>
        </p:nvSpPr>
        <p:spPr>
          <a:xfrm rot="5400000" flipH="1" flipV="1">
            <a:off x="11076421"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4" name="Teardrop 3"/>
          <p:cNvSpPr/>
          <p:nvPr/>
        </p:nvSpPr>
        <p:spPr>
          <a:xfrm rot="5400000" flipH="1" flipV="1">
            <a:off x="102338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5"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6" name="Teardrop 3"/>
          <p:cNvSpPr/>
          <p:nvPr/>
        </p:nvSpPr>
        <p:spPr>
          <a:xfrm rot="5400000" flipH="1" flipV="1">
            <a:off x="11760003" y="685578"/>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69"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7" name="Oval 1666"/>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8" name="Oval 1667"/>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9" name="Oval 1668"/>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0" name="Oval 1669"/>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1" name="Oval 1670"/>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2" name="Oval 1671"/>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3" name="Oval 1672"/>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4" name="Oval 1673"/>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5" name="Oval 1674"/>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6" name="Oval 1675"/>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7" name="Oval 1676"/>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8" name="Oval 1677"/>
          <p:cNvSpPr/>
          <p:nvPr/>
        </p:nvSpPr>
        <p:spPr>
          <a:xfrm>
            <a:off x="104568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9" name="Oval 1678"/>
          <p:cNvSpPr/>
          <p:nvPr/>
        </p:nvSpPr>
        <p:spPr>
          <a:xfrm>
            <a:off x="96142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0" name="Oval 860"/>
          <p:cNvSpPr/>
          <p:nvPr/>
        </p:nvSpPr>
        <p:spPr>
          <a:xfrm>
            <a:off x="12141892" y="758852"/>
            <a:ext cx="50109" cy="3538433"/>
          </a:xfrm>
          <a:custGeom>
            <a:avLst/>
            <a:gdLst/>
            <a:ahLst/>
            <a:cxnLst/>
            <a:rect l="l" t="t" r="r" b="b"/>
            <a:pathLst>
              <a:path w="50109" h="3538433">
                <a:moveTo>
                  <a:pt x="50109" y="3384355"/>
                </a:moveTo>
                <a:lnTo>
                  <a:pt x="50109" y="3538433"/>
                </a:lnTo>
                <a:cubicBezTo>
                  <a:pt x="20497" y="3525461"/>
                  <a:pt x="0" y="3495821"/>
                  <a:pt x="0" y="3461394"/>
                </a:cubicBezTo>
                <a:cubicBezTo>
                  <a:pt x="0" y="3426967"/>
                  <a:pt x="20497" y="3397327"/>
                  <a:pt x="50109" y="3384355"/>
                </a:cubicBezTo>
                <a:close/>
                <a:moveTo>
                  <a:pt x="50109" y="2538350"/>
                </a:moveTo>
                <a:lnTo>
                  <a:pt x="50109" y="2692428"/>
                </a:lnTo>
                <a:cubicBezTo>
                  <a:pt x="20497" y="2679456"/>
                  <a:pt x="0" y="2649816"/>
                  <a:pt x="0" y="2615389"/>
                </a:cubicBezTo>
                <a:cubicBezTo>
                  <a:pt x="0" y="2580962"/>
                  <a:pt x="20497" y="2551322"/>
                  <a:pt x="50109" y="2538350"/>
                </a:cubicBezTo>
                <a:close/>
                <a:moveTo>
                  <a:pt x="50109" y="1688095"/>
                </a:moveTo>
                <a:lnTo>
                  <a:pt x="50109" y="1842173"/>
                </a:lnTo>
                <a:cubicBezTo>
                  <a:pt x="20497" y="1829201"/>
                  <a:pt x="0" y="1799561"/>
                  <a:pt x="0" y="1765134"/>
                </a:cubicBezTo>
                <a:cubicBezTo>
                  <a:pt x="0" y="1730707"/>
                  <a:pt x="20497" y="1701067"/>
                  <a:pt x="50109" y="1688095"/>
                </a:cubicBezTo>
                <a:close/>
                <a:moveTo>
                  <a:pt x="50109" y="845498"/>
                </a:moveTo>
                <a:lnTo>
                  <a:pt x="50109" y="999576"/>
                </a:lnTo>
                <a:cubicBezTo>
                  <a:pt x="20497" y="986604"/>
                  <a:pt x="0" y="956964"/>
                  <a:pt x="0" y="922537"/>
                </a:cubicBezTo>
                <a:cubicBezTo>
                  <a:pt x="0" y="888110"/>
                  <a:pt x="20497" y="858470"/>
                  <a:pt x="50109" y="845498"/>
                </a:cubicBezTo>
                <a:close/>
                <a:moveTo>
                  <a:pt x="50109" y="0"/>
                </a:moveTo>
                <a:lnTo>
                  <a:pt x="50109" y="154078"/>
                </a:lnTo>
                <a:cubicBezTo>
                  <a:pt x="20497" y="141106"/>
                  <a:pt x="0" y="111466"/>
                  <a:pt x="0" y="77039"/>
                </a:cubicBezTo>
                <a:cubicBezTo>
                  <a:pt x="0" y="42612"/>
                  <a:pt x="20497" y="12972"/>
                  <a:pt x="50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1" name="Oval 1680"/>
          <p:cNvSpPr/>
          <p:nvPr/>
        </p:nvSpPr>
        <p:spPr>
          <a:xfrm>
            <a:off x="112993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2"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3"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4"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5"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6"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7"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8"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9"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0"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1" name="Teardrop 3"/>
          <p:cNvSpPr/>
          <p:nvPr/>
        </p:nvSpPr>
        <p:spPr>
          <a:xfrm rot="5400000" flipH="1" flipV="1">
            <a:off x="95441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2"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3" name="Teardrop 3"/>
          <p:cNvSpPr/>
          <p:nvPr/>
        </p:nvSpPr>
        <p:spPr>
          <a:xfrm rot="5400000" flipH="1" flipV="1">
            <a:off x="11229252"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4" name="Teardrop 3"/>
          <p:cNvSpPr/>
          <p:nvPr/>
        </p:nvSpPr>
        <p:spPr>
          <a:xfrm rot="5400000" flipH="1" flipV="1">
            <a:off x="103867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5"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6" name="Teardrop 3"/>
          <p:cNvSpPr/>
          <p:nvPr/>
        </p:nvSpPr>
        <p:spPr>
          <a:xfrm rot="5400000" flipH="1" flipV="1">
            <a:off x="11908617" y="4923"/>
            <a:ext cx="298552" cy="268215"/>
          </a:xfrm>
          <a:custGeom>
            <a:avLst/>
            <a:gdLst/>
            <a:ahLst/>
            <a:cxnLst/>
            <a:rect l="l" t="t" r="r" b="b"/>
            <a:pathLst>
              <a:path w="298552"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298552" y="138"/>
                </a:moveTo>
                <a:lnTo>
                  <a:pt x="298552" y="11636"/>
                </a:lnTo>
                <a:cubicBezTo>
                  <a:pt x="298344" y="11511"/>
                  <a:pt x="298133" y="11506"/>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4" y="189232"/>
                  <a:pt x="256525" y="205210"/>
                  <a:pt x="272877" y="215167"/>
                </a:cubicBezTo>
                <a:lnTo>
                  <a:pt x="298552" y="215277"/>
                </a:lnTo>
                <a:lnTo>
                  <a:pt x="298552" y="221928"/>
                </a:lnTo>
                <a:cubicBezTo>
                  <a:pt x="276711" y="221632"/>
                  <a:pt x="254816" y="229876"/>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0"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cubicBezTo>
                  <a:pt x="99420" y="72140"/>
                  <a:pt x="124170" y="61435"/>
                  <a:pt x="151420" y="61435"/>
                </a:cubicBezTo>
                <a:cubicBezTo>
                  <a:pt x="170023" y="61435"/>
                  <a:pt x="187461" y="66424"/>
                  <a:pt x="202250" y="75515"/>
                </a:cubicBezTo>
                <a:cubicBezTo>
                  <a:pt x="206323" y="58635"/>
                  <a:pt x="215129" y="42758"/>
                  <a:pt x="228297" y="29591"/>
                </a:cubicBezTo>
                <a:cubicBezTo>
                  <a:pt x="247566" y="10322"/>
                  <a:pt x="272636" y="391"/>
                  <a:pt x="297890"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7"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8"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9" name="Oval 883"/>
          <p:cNvSpPr/>
          <p:nvPr/>
        </p:nvSpPr>
        <p:spPr>
          <a:xfrm>
            <a:off x="2031413" y="-10245"/>
            <a:ext cx="10160587" cy="84875"/>
          </a:xfrm>
          <a:custGeom>
            <a:avLst/>
            <a:gdLst/>
            <a:ahLst/>
            <a:cxnLst/>
            <a:rect l="l" t="t" r="r" b="b"/>
            <a:pathLst>
              <a:path w="10160587" h="84875">
                <a:moveTo>
                  <a:pt x="10110479" y="0"/>
                </a:moveTo>
                <a:lnTo>
                  <a:pt x="10160587" y="0"/>
                </a:lnTo>
                <a:lnTo>
                  <a:pt x="10160587" y="77038"/>
                </a:lnTo>
                <a:cubicBezTo>
                  <a:pt x="10130976" y="64066"/>
                  <a:pt x="10110479" y="34427"/>
                  <a:pt x="10110479" y="0"/>
                </a:cubicBezTo>
                <a:close/>
                <a:moveTo>
                  <a:pt x="9267940" y="0"/>
                </a:moveTo>
                <a:lnTo>
                  <a:pt x="9437692" y="0"/>
                </a:lnTo>
                <a:cubicBezTo>
                  <a:pt x="9437692" y="46875"/>
                  <a:pt x="9399692" y="84875"/>
                  <a:pt x="9352816" y="84875"/>
                </a:cubicBezTo>
                <a:cubicBezTo>
                  <a:pt x="9305940" y="84875"/>
                  <a:pt x="9267940" y="46875"/>
                  <a:pt x="9267940" y="0"/>
                </a:cubicBezTo>
                <a:close/>
                <a:moveTo>
                  <a:pt x="8425400" y="0"/>
                </a:moveTo>
                <a:lnTo>
                  <a:pt x="8595152" y="0"/>
                </a:lnTo>
                <a:cubicBezTo>
                  <a:pt x="8595152" y="46875"/>
                  <a:pt x="8557152" y="84875"/>
                  <a:pt x="8510276" y="84875"/>
                </a:cubicBezTo>
                <a:cubicBezTo>
                  <a:pt x="8463400" y="84875"/>
                  <a:pt x="8425400" y="46875"/>
                  <a:pt x="8425400" y="0"/>
                </a:cubicBezTo>
                <a:close/>
                <a:moveTo>
                  <a:pt x="7582860" y="0"/>
                </a:moveTo>
                <a:lnTo>
                  <a:pt x="7752612" y="0"/>
                </a:lnTo>
                <a:cubicBezTo>
                  <a:pt x="7752612" y="46875"/>
                  <a:pt x="7714612" y="84875"/>
                  <a:pt x="7667736" y="84875"/>
                </a:cubicBezTo>
                <a:cubicBezTo>
                  <a:pt x="7620860" y="84875"/>
                  <a:pt x="7582860" y="46875"/>
                  <a:pt x="7582860" y="0"/>
                </a:cubicBezTo>
                <a:close/>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0"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1" name="Oval 1700"/>
          <p:cNvSpPr/>
          <p:nvPr/>
        </p:nvSpPr>
        <p:spPr>
          <a:xfrm>
            <a:off x="71204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02"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3" name="Oval 1702"/>
          <p:cNvSpPr/>
          <p:nvPr/>
        </p:nvSpPr>
        <p:spPr>
          <a:xfrm>
            <a:off x="3774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04"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5"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6"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7"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8"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9"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0" name="Oval 1709"/>
          <p:cNvSpPr/>
          <p:nvPr/>
        </p:nvSpPr>
        <p:spPr>
          <a:xfrm>
            <a:off x="12203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1" name="Oval 1710"/>
          <p:cNvSpPr/>
          <p:nvPr/>
        </p:nvSpPr>
        <p:spPr>
          <a:xfrm>
            <a:off x="20632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2" name="Oval 1711"/>
          <p:cNvSpPr/>
          <p:nvPr/>
        </p:nvSpPr>
        <p:spPr>
          <a:xfrm>
            <a:off x="29060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3" name="Oval 1712"/>
          <p:cNvSpPr/>
          <p:nvPr/>
        </p:nvSpPr>
        <p:spPr>
          <a:xfrm>
            <a:off x="37489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4" name="Oval 1713"/>
          <p:cNvSpPr/>
          <p:nvPr/>
        </p:nvSpPr>
        <p:spPr>
          <a:xfrm>
            <a:off x="45918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5" name="Oval 1714"/>
          <p:cNvSpPr/>
          <p:nvPr/>
        </p:nvSpPr>
        <p:spPr>
          <a:xfrm>
            <a:off x="54347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6" name="Oval 1715"/>
          <p:cNvSpPr/>
          <p:nvPr/>
        </p:nvSpPr>
        <p:spPr>
          <a:xfrm>
            <a:off x="62776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7"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8" name="Oval 1717"/>
          <p:cNvSpPr/>
          <p:nvPr/>
        </p:nvSpPr>
        <p:spPr>
          <a:xfrm>
            <a:off x="88062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9"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0" name="Oval 1719"/>
          <p:cNvSpPr/>
          <p:nvPr/>
        </p:nvSpPr>
        <p:spPr>
          <a:xfrm>
            <a:off x="79633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1" name="Teardrop 3"/>
          <p:cNvSpPr/>
          <p:nvPr/>
        </p:nvSpPr>
        <p:spPr>
          <a:xfrm rot="5400000" flipH="1" flipV="1">
            <a:off x="98129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2" name="Oval 1721"/>
          <p:cNvSpPr/>
          <p:nvPr/>
        </p:nvSpPr>
        <p:spPr>
          <a:xfrm>
            <a:off x="104920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3" name="Teardrop 3"/>
          <p:cNvSpPr/>
          <p:nvPr/>
        </p:nvSpPr>
        <p:spPr>
          <a:xfrm rot="5400000" flipH="1" flipV="1">
            <a:off x="89703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4" name="Oval 1723"/>
          <p:cNvSpPr/>
          <p:nvPr/>
        </p:nvSpPr>
        <p:spPr>
          <a:xfrm>
            <a:off x="96491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5" name="Teardrop 3"/>
          <p:cNvSpPr/>
          <p:nvPr/>
        </p:nvSpPr>
        <p:spPr>
          <a:xfrm rot="5400000" flipH="1" flipV="1">
            <a:off x="11498011"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6" name="Teardrop 3"/>
          <p:cNvSpPr/>
          <p:nvPr/>
        </p:nvSpPr>
        <p:spPr>
          <a:xfrm rot="5400000" flipH="1" flipV="1">
            <a:off x="106554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7" name="Oval 1726"/>
          <p:cNvSpPr/>
          <p:nvPr/>
        </p:nvSpPr>
        <p:spPr>
          <a:xfrm>
            <a:off x="113348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8"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9" name="Oval 1728"/>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0" name="Oval 1729"/>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1" name="Oval 1730"/>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2" name="Oval 1731"/>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3" name="Oval 1732"/>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4" name="Oval 1733"/>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5" name="Oval 1734"/>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6" name="Oval 1735"/>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7" name="Oval 1736"/>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8" name="Oval 1737"/>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9" name="Oval 1738"/>
          <p:cNvSpPr/>
          <p:nvPr/>
        </p:nvSpPr>
        <p:spPr>
          <a:xfrm>
            <a:off x="100346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0" name="Oval 1739"/>
          <p:cNvSpPr/>
          <p:nvPr/>
        </p:nvSpPr>
        <p:spPr>
          <a:xfrm>
            <a:off x="91921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1" name="Oval 1740"/>
          <p:cNvSpPr/>
          <p:nvPr/>
        </p:nvSpPr>
        <p:spPr>
          <a:xfrm>
            <a:off x="11719750"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2" name="Oval 1741"/>
          <p:cNvSpPr/>
          <p:nvPr/>
        </p:nvSpPr>
        <p:spPr>
          <a:xfrm>
            <a:off x="108772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3"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4"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5"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6"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7"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8"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9"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0"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1"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2" name="Teardrop 3"/>
          <p:cNvSpPr/>
          <p:nvPr/>
        </p:nvSpPr>
        <p:spPr>
          <a:xfrm rot="5400000" flipH="1" flipV="1">
            <a:off x="93913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3"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4" name="Teardrop 3"/>
          <p:cNvSpPr/>
          <p:nvPr/>
        </p:nvSpPr>
        <p:spPr>
          <a:xfrm rot="5400000" flipH="1" flipV="1">
            <a:off x="11076421"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5" name="Teardrop 3"/>
          <p:cNvSpPr/>
          <p:nvPr/>
        </p:nvSpPr>
        <p:spPr>
          <a:xfrm rot="5400000" flipH="1" flipV="1">
            <a:off x="102338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6"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7" name="Teardrop 3"/>
          <p:cNvSpPr/>
          <p:nvPr/>
        </p:nvSpPr>
        <p:spPr>
          <a:xfrm rot="5400000" flipH="1" flipV="1">
            <a:off x="11760002" y="1531078"/>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8" name="Oval 1757"/>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9" name="Oval 1758"/>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0" name="Oval 1759"/>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1" name="Oval 1760"/>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2" name="Oval 1761"/>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3" name="Oval 1762"/>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4" name="Oval 1763"/>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5" name="Oval 1764"/>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6" name="Oval 1765"/>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7" name="Oval 1766"/>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8" name="Oval 1767"/>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9" name="Oval 1768"/>
          <p:cNvSpPr/>
          <p:nvPr/>
        </p:nvSpPr>
        <p:spPr>
          <a:xfrm>
            <a:off x="104568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0" name="Oval 1769"/>
          <p:cNvSpPr/>
          <p:nvPr/>
        </p:nvSpPr>
        <p:spPr>
          <a:xfrm>
            <a:off x="96142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1" name="Oval 1770"/>
          <p:cNvSpPr/>
          <p:nvPr/>
        </p:nvSpPr>
        <p:spPr>
          <a:xfrm>
            <a:off x="112993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2"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3" name="Oval 1772"/>
          <p:cNvSpPr/>
          <p:nvPr/>
        </p:nvSpPr>
        <p:spPr>
          <a:xfrm>
            <a:off x="71204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74"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5" name="Oval 1774"/>
          <p:cNvSpPr/>
          <p:nvPr/>
        </p:nvSpPr>
        <p:spPr>
          <a:xfrm>
            <a:off x="3774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76"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7"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8"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9"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0"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1"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2" name="Oval 1781"/>
          <p:cNvSpPr/>
          <p:nvPr/>
        </p:nvSpPr>
        <p:spPr>
          <a:xfrm>
            <a:off x="12203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3" name="Oval 1782"/>
          <p:cNvSpPr/>
          <p:nvPr/>
        </p:nvSpPr>
        <p:spPr>
          <a:xfrm>
            <a:off x="20632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4" name="Oval 1783"/>
          <p:cNvSpPr/>
          <p:nvPr/>
        </p:nvSpPr>
        <p:spPr>
          <a:xfrm>
            <a:off x="29060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5" name="Oval 1784"/>
          <p:cNvSpPr/>
          <p:nvPr/>
        </p:nvSpPr>
        <p:spPr>
          <a:xfrm>
            <a:off x="37489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6" name="Oval 1785"/>
          <p:cNvSpPr/>
          <p:nvPr/>
        </p:nvSpPr>
        <p:spPr>
          <a:xfrm>
            <a:off x="45918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7" name="Oval 1786"/>
          <p:cNvSpPr/>
          <p:nvPr/>
        </p:nvSpPr>
        <p:spPr>
          <a:xfrm>
            <a:off x="54347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8" name="Oval 1787"/>
          <p:cNvSpPr/>
          <p:nvPr/>
        </p:nvSpPr>
        <p:spPr>
          <a:xfrm>
            <a:off x="62776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9"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0" name="Oval 1789"/>
          <p:cNvSpPr/>
          <p:nvPr/>
        </p:nvSpPr>
        <p:spPr>
          <a:xfrm>
            <a:off x="88062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1"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2" name="Oval 1791"/>
          <p:cNvSpPr/>
          <p:nvPr/>
        </p:nvSpPr>
        <p:spPr>
          <a:xfrm>
            <a:off x="79633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3" name="Teardrop 3"/>
          <p:cNvSpPr/>
          <p:nvPr/>
        </p:nvSpPr>
        <p:spPr>
          <a:xfrm rot="5400000" flipH="1" flipV="1">
            <a:off x="98129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4" name="Oval 1793"/>
          <p:cNvSpPr/>
          <p:nvPr/>
        </p:nvSpPr>
        <p:spPr>
          <a:xfrm>
            <a:off x="104920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5" name="Teardrop 3"/>
          <p:cNvSpPr/>
          <p:nvPr/>
        </p:nvSpPr>
        <p:spPr>
          <a:xfrm rot="5400000" flipH="1" flipV="1">
            <a:off x="89703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6" name="Oval 1795"/>
          <p:cNvSpPr/>
          <p:nvPr/>
        </p:nvSpPr>
        <p:spPr>
          <a:xfrm>
            <a:off x="96491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7" name="Teardrop 3"/>
          <p:cNvSpPr/>
          <p:nvPr/>
        </p:nvSpPr>
        <p:spPr>
          <a:xfrm rot="5400000" flipH="1" flipV="1">
            <a:off x="11498011"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8" name="Teardrop 3"/>
          <p:cNvSpPr/>
          <p:nvPr/>
        </p:nvSpPr>
        <p:spPr>
          <a:xfrm rot="5400000" flipH="1" flipV="1">
            <a:off x="106554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9" name="Oval 1798"/>
          <p:cNvSpPr/>
          <p:nvPr/>
        </p:nvSpPr>
        <p:spPr>
          <a:xfrm>
            <a:off x="113348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00"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1" name="Oval 1800"/>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2" name="Oval 1801"/>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3" name="Oval 1802"/>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4" name="Oval 1803"/>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5" name="Oval 1804"/>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6" name="Oval 1805"/>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7" name="Oval 1806"/>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8" name="Oval 1807"/>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9" name="Oval 1808"/>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0" name="Oval 1809"/>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1" name="Oval 1810"/>
          <p:cNvSpPr/>
          <p:nvPr/>
        </p:nvSpPr>
        <p:spPr>
          <a:xfrm>
            <a:off x="100346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2" name="Oval 1811"/>
          <p:cNvSpPr/>
          <p:nvPr/>
        </p:nvSpPr>
        <p:spPr>
          <a:xfrm>
            <a:off x="91921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3" name="Oval 1812"/>
          <p:cNvSpPr/>
          <p:nvPr/>
        </p:nvSpPr>
        <p:spPr>
          <a:xfrm>
            <a:off x="11719750"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4" name="Oval 1813"/>
          <p:cNvSpPr/>
          <p:nvPr/>
        </p:nvSpPr>
        <p:spPr>
          <a:xfrm>
            <a:off x="108772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5"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6"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7"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8"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9"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0"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1"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2"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3"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4" name="Teardrop 3"/>
          <p:cNvSpPr/>
          <p:nvPr/>
        </p:nvSpPr>
        <p:spPr>
          <a:xfrm rot="5400000" flipH="1" flipV="1">
            <a:off x="93913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5"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6" name="Teardrop 3"/>
          <p:cNvSpPr/>
          <p:nvPr/>
        </p:nvSpPr>
        <p:spPr>
          <a:xfrm rot="5400000" flipH="1" flipV="1">
            <a:off x="11076421"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7" name="Teardrop 3"/>
          <p:cNvSpPr/>
          <p:nvPr/>
        </p:nvSpPr>
        <p:spPr>
          <a:xfrm rot="5400000" flipH="1" flipV="1">
            <a:off x="102338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8"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9" name="Teardrop 3"/>
          <p:cNvSpPr/>
          <p:nvPr/>
        </p:nvSpPr>
        <p:spPr>
          <a:xfrm rot="5400000" flipH="1" flipV="1">
            <a:off x="11760003" y="2373673"/>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0" name="Oval 1829"/>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1" name="Oval 1830"/>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2" name="Oval 1831"/>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3" name="Oval 1832"/>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4" name="Oval 1833"/>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5" name="Oval 1834"/>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6" name="Oval 1835"/>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7" name="Oval 1836"/>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8" name="Oval 1837"/>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9" name="Oval 1838"/>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0" name="Oval 1839"/>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1" name="Oval 1840"/>
          <p:cNvSpPr/>
          <p:nvPr/>
        </p:nvSpPr>
        <p:spPr>
          <a:xfrm>
            <a:off x="104568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2" name="Oval 1841"/>
          <p:cNvSpPr/>
          <p:nvPr/>
        </p:nvSpPr>
        <p:spPr>
          <a:xfrm>
            <a:off x="96142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3" name="Oval 1842"/>
          <p:cNvSpPr/>
          <p:nvPr/>
        </p:nvSpPr>
        <p:spPr>
          <a:xfrm>
            <a:off x="112993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4"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5" name="Oval 1844"/>
          <p:cNvSpPr/>
          <p:nvPr/>
        </p:nvSpPr>
        <p:spPr>
          <a:xfrm>
            <a:off x="71204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46"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7" name="Oval 1846"/>
          <p:cNvSpPr/>
          <p:nvPr/>
        </p:nvSpPr>
        <p:spPr>
          <a:xfrm>
            <a:off x="3774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48"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9"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0"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1"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2"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3"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4" name="Oval 1853"/>
          <p:cNvSpPr/>
          <p:nvPr/>
        </p:nvSpPr>
        <p:spPr>
          <a:xfrm>
            <a:off x="12203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5" name="Oval 1854"/>
          <p:cNvSpPr/>
          <p:nvPr/>
        </p:nvSpPr>
        <p:spPr>
          <a:xfrm>
            <a:off x="20632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6" name="Oval 1855"/>
          <p:cNvSpPr/>
          <p:nvPr/>
        </p:nvSpPr>
        <p:spPr>
          <a:xfrm>
            <a:off x="29060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7" name="Oval 1856"/>
          <p:cNvSpPr/>
          <p:nvPr/>
        </p:nvSpPr>
        <p:spPr>
          <a:xfrm>
            <a:off x="37489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8" name="Oval 1857"/>
          <p:cNvSpPr/>
          <p:nvPr/>
        </p:nvSpPr>
        <p:spPr>
          <a:xfrm>
            <a:off x="45918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9" name="Oval 1858"/>
          <p:cNvSpPr/>
          <p:nvPr/>
        </p:nvSpPr>
        <p:spPr>
          <a:xfrm>
            <a:off x="54347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0" name="Oval 1859"/>
          <p:cNvSpPr/>
          <p:nvPr/>
        </p:nvSpPr>
        <p:spPr>
          <a:xfrm>
            <a:off x="62776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1"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2" name="Oval 1861"/>
          <p:cNvSpPr/>
          <p:nvPr/>
        </p:nvSpPr>
        <p:spPr>
          <a:xfrm>
            <a:off x="88062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3"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4" name="Oval 1863"/>
          <p:cNvSpPr/>
          <p:nvPr/>
        </p:nvSpPr>
        <p:spPr>
          <a:xfrm>
            <a:off x="79633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5" name="Teardrop 3"/>
          <p:cNvSpPr/>
          <p:nvPr/>
        </p:nvSpPr>
        <p:spPr>
          <a:xfrm rot="5400000" flipH="1" flipV="1">
            <a:off x="98129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6" name="Oval 1865"/>
          <p:cNvSpPr/>
          <p:nvPr/>
        </p:nvSpPr>
        <p:spPr>
          <a:xfrm>
            <a:off x="104920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7" name="Teardrop 3"/>
          <p:cNvSpPr/>
          <p:nvPr/>
        </p:nvSpPr>
        <p:spPr>
          <a:xfrm rot="5400000" flipH="1" flipV="1">
            <a:off x="89703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8" name="Oval 1867"/>
          <p:cNvSpPr/>
          <p:nvPr/>
        </p:nvSpPr>
        <p:spPr>
          <a:xfrm>
            <a:off x="96491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9" name="Teardrop 3"/>
          <p:cNvSpPr/>
          <p:nvPr/>
        </p:nvSpPr>
        <p:spPr>
          <a:xfrm rot="5400000" flipH="1" flipV="1">
            <a:off x="11498011"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0" name="Teardrop 3"/>
          <p:cNvSpPr/>
          <p:nvPr/>
        </p:nvSpPr>
        <p:spPr>
          <a:xfrm rot="5400000" flipH="1" flipV="1">
            <a:off x="106554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1" name="Oval 1870"/>
          <p:cNvSpPr/>
          <p:nvPr/>
        </p:nvSpPr>
        <p:spPr>
          <a:xfrm>
            <a:off x="113348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72"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3" name="Oval 1872"/>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4" name="Oval 1873"/>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5" name="Oval 1874"/>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6" name="Oval 1875"/>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7" name="Oval 1876"/>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8" name="Oval 1877"/>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9" name="Oval 1878"/>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0" name="Oval 1879"/>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1" name="Oval 1880"/>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2" name="Oval 1881"/>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3" name="Oval 1882"/>
          <p:cNvSpPr/>
          <p:nvPr/>
        </p:nvSpPr>
        <p:spPr>
          <a:xfrm>
            <a:off x="100346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4" name="Oval 1883"/>
          <p:cNvSpPr/>
          <p:nvPr/>
        </p:nvSpPr>
        <p:spPr>
          <a:xfrm>
            <a:off x="91921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5" name="Oval 1884"/>
          <p:cNvSpPr/>
          <p:nvPr/>
        </p:nvSpPr>
        <p:spPr>
          <a:xfrm>
            <a:off x="11719750"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6" name="Oval 1885"/>
          <p:cNvSpPr/>
          <p:nvPr/>
        </p:nvSpPr>
        <p:spPr>
          <a:xfrm>
            <a:off x="108772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7"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8"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9"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0"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1"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2"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3"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4"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5"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6" name="Teardrop 3"/>
          <p:cNvSpPr/>
          <p:nvPr/>
        </p:nvSpPr>
        <p:spPr>
          <a:xfrm rot="5400000" flipH="1" flipV="1">
            <a:off x="93913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7"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8" name="Teardrop 3"/>
          <p:cNvSpPr/>
          <p:nvPr/>
        </p:nvSpPr>
        <p:spPr>
          <a:xfrm rot="5400000" flipH="1" flipV="1">
            <a:off x="11076421"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9" name="Teardrop 3"/>
          <p:cNvSpPr/>
          <p:nvPr/>
        </p:nvSpPr>
        <p:spPr>
          <a:xfrm rot="5400000" flipH="1" flipV="1">
            <a:off x="102338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0"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1" name="Teardrop 3"/>
          <p:cNvSpPr/>
          <p:nvPr/>
        </p:nvSpPr>
        <p:spPr>
          <a:xfrm rot="5400000" flipH="1" flipV="1">
            <a:off x="11760002" y="3223930"/>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2" name="Oval 1901"/>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3" name="Oval 1902"/>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4" name="Oval 1903"/>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5" name="Oval 1904"/>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6" name="Oval 1905"/>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7" name="Oval 1906"/>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8" name="Oval 1907"/>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9" name="Oval 1908"/>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0" name="Oval 1909"/>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1" name="Oval 1910"/>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2" name="Oval 1911"/>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3" name="Oval 1912"/>
          <p:cNvSpPr/>
          <p:nvPr/>
        </p:nvSpPr>
        <p:spPr>
          <a:xfrm>
            <a:off x="104568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4" name="Oval 1913"/>
          <p:cNvSpPr/>
          <p:nvPr/>
        </p:nvSpPr>
        <p:spPr>
          <a:xfrm>
            <a:off x="96142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5" name="Oval 1914"/>
          <p:cNvSpPr/>
          <p:nvPr/>
        </p:nvSpPr>
        <p:spPr>
          <a:xfrm>
            <a:off x="112993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6"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7" name="Oval 1916"/>
          <p:cNvSpPr/>
          <p:nvPr/>
        </p:nvSpPr>
        <p:spPr>
          <a:xfrm>
            <a:off x="71204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18"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9" name="Oval 1918"/>
          <p:cNvSpPr/>
          <p:nvPr/>
        </p:nvSpPr>
        <p:spPr>
          <a:xfrm>
            <a:off x="3774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0"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1"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2"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3"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4"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5"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6" name="Oval 1925"/>
          <p:cNvSpPr/>
          <p:nvPr/>
        </p:nvSpPr>
        <p:spPr>
          <a:xfrm>
            <a:off x="12203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7" name="Oval 1926"/>
          <p:cNvSpPr/>
          <p:nvPr/>
        </p:nvSpPr>
        <p:spPr>
          <a:xfrm>
            <a:off x="20632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8" name="Oval 1927"/>
          <p:cNvSpPr/>
          <p:nvPr/>
        </p:nvSpPr>
        <p:spPr>
          <a:xfrm>
            <a:off x="29060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9" name="Oval 1928"/>
          <p:cNvSpPr/>
          <p:nvPr/>
        </p:nvSpPr>
        <p:spPr>
          <a:xfrm>
            <a:off x="37489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0" name="Oval 1929"/>
          <p:cNvSpPr/>
          <p:nvPr/>
        </p:nvSpPr>
        <p:spPr>
          <a:xfrm>
            <a:off x="45918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1" name="Oval 1930"/>
          <p:cNvSpPr/>
          <p:nvPr/>
        </p:nvSpPr>
        <p:spPr>
          <a:xfrm>
            <a:off x="54347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2" name="Oval 1931"/>
          <p:cNvSpPr/>
          <p:nvPr/>
        </p:nvSpPr>
        <p:spPr>
          <a:xfrm>
            <a:off x="62776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3"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4" name="Oval 1933"/>
          <p:cNvSpPr/>
          <p:nvPr/>
        </p:nvSpPr>
        <p:spPr>
          <a:xfrm>
            <a:off x="88062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5"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6" name="Oval 1935"/>
          <p:cNvSpPr/>
          <p:nvPr/>
        </p:nvSpPr>
        <p:spPr>
          <a:xfrm>
            <a:off x="79633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7" name="Teardrop 3"/>
          <p:cNvSpPr/>
          <p:nvPr/>
        </p:nvSpPr>
        <p:spPr>
          <a:xfrm rot="5400000" flipH="1" flipV="1">
            <a:off x="98129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8" name="Oval 1937"/>
          <p:cNvSpPr/>
          <p:nvPr/>
        </p:nvSpPr>
        <p:spPr>
          <a:xfrm>
            <a:off x="104920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9" name="Teardrop 3"/>
          <p:cNvSpPr/>
          <p:nvPr/>
        </p:nvSpPr>
        <p:spPr>
          <a:xfrm rot="5400000" flipH="1" flipV="1">
            <a:off x="89703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0" name="Oval 1939"/>
          <p:cNvSpPr/>
          <p:nvPr/>
        </p:nvSpPr>
        <p:spPr>
          <a:xfrm>
            <a:off x="96491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41" name="Teardrop 3"/>
          <p:cNvSpPr/>
          <p:nvPr/>
        </p:nvSpPr>
        <p:spPr>
          <a:xfrm rot="5400000" flipH="1" flipV="1">
            <a:off x="11498011"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2" name="Teardrop 3"/>
          <p:cNvSpPr/>
          <p:nvPr/>
        </p:nvSpPr>
        <p:spPr>
          <a:xfrm rot="5400000" flipH="1" flipV="1">
            <a:off x="106554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3" name="Oval 1942"/>
          <p:cNvSpPr/>
          <p:nvPr/>
        </p:nvSpPr>
        <p:spPr>
          <a:xfrm>
            <a:off x="113348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44"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5" name="Oval 1944"/>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6" name="Oval 1945"/>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7" name="Oval 1946"/>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8" name="Oval 1947"/>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9" name="Oval 1948"/>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0" name="Oval 1949"/>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1" name="Oval 1950"/>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2" name="Oval 1951"/>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3" name="Oval 1952"/>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4" name="Oval 1953"/>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5" name="Oval 1954"/>
          <p:cNvSpPr/>
          <p:nvPr/>
        </p:nvSpPr>
        <p:spPr>
          <a:xfrm>
            <a:off x="100346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6" name="Oval 1955"/>
          <p:cNvSpPr/>
          <p:nvPr/>
        </p:nvSpPr>
        <p:spPr>
          <a:xfrm>
            <a:off x="91921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7" name="Oval 1956"/>
          <p:cNvSpPr/>
          <p:nvPr/>
        </p:nvSpPr>
        <p:spPr>
          <a:xfrm>
            <a:off x="11719750"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8" name="Oval 1957"/>
          <p:cNvSpPr/>
          <p:nvPr/>
        </p:nvSpPr>
        <p:spPr>
          <a:xfrm>
            <a:off x="108772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9"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0"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1"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2"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3"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4"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5"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6"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7"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8" name="Teardrop 3"/>
          <p:cNvSpPr/>
          <p:nvPr/>
        </p:nvSpPr>
        <p:spPr>
          <a:xfrm rot="5400000" flipH="1" flipV="1">
            <a:off x="93913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9"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0" name="Teardrop 3"/>
          <p:cNvSpPr/>
          <p:nvPr/>
        </p:nvSpPr>
        <p:spPr>
          <a:xfrm rot="5400000" flipH="1" flipV="1">
            <a:off x="11076421"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1" name="Teardrop 3"/>
          <p:cNvSpPr/>
          <p:nvPr/>
        </p:nvSpPr>
        <p:spPr>
          <a:xfrm rot="5400000" flipH="1" flipV="1">
            <a:off x="102338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2"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3" name="Teardrop 3"/>
          <p:cNvSpPr/>
          <p:nvPr/>
        </p:nvSpPr>
        <p:spPr>
          <a:xfrm rot="5400000" flipH="1" flipV="1">
            <a:off x="11760002" y="4069935"/>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8" y="250112"/>
                  <a:pt x="155376" y="250112"/>
                </a:cubicBezTo>
                <a:cubicBezTo>
                  <a:pt x="174455" y="249746"/>
                  <a:pt x="198601" y="254980"/>
                  <a:pt x="211458" y="268141"/>
                </a:cubicBezTo>
                <a:cubicBezTo>
                  <a:pt x="215886"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7"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60" y="254779"/>
                  <a:pt x="246352" y="254786"/>
                </a:cubicBezTo>
                <a:cubicBezTo>
                  <a:pt x="246345"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9"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90" y="195895"/>
                  <a:pt x="53000" y="178457"/>
                  <a:pt x="53000" y="159854"/>
                </a:cubicBezTo>
                <a:cubicBezTo>
                  <a:pt x="53000" y="132604"/>
                  <a:pt x="63706" y="107854"/>
                  <a:pt x="81286" y="89721"/>
                </a:cubicBez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4" name="Oval 1973"/>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5" name="Oval 1974"/>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6" name="Oval 1975"/>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7" name="Oval 1976"/>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8" name="Oval 1977"/>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9" name="Oval 1978"/>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0" name="Oval 1979"/>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1" name="Oval 1980"/>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2" name="Oval 1981"/>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3" name="Oval 1982"/>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4" name="Oval 1983"/>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5" name="Oval 1984"/>
          <p:cNvSpPr/>
          <p:nvPr/>
        </p:nvSpPr>
        <p:spPr>
          <a:xfrm>
            <a:off x="104568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6" name="Oval 1985"/>
          <p:cNvSpPr/>
          <p:nvPr/>
        </p:nvSpPr>
        <p:spPr>
          <a:xfrm>
            <a:off x="96142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7" name="Oval 1986"/>
          <p:cNvSpPr/>
          <p:nvPr/>
        </p:nvSpPr>
        <p:spPr>
          <a:xfrm>
            <a:off x="112993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8"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9"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0"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1"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2"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3"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4"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5"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6"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7"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8" name="Teardrop 3"/>
          <p:cNvSpPr/>
          <p:nvPr/>
        </p:nvSpPr>
        <p:spPr>
          <a:xfrm rot="5400000" flipH="1" flipV="1">
            <a:off x="100063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9" name="Teardrop 3"/>
          <p:cNvSpPr/>
          <p:nvPr/>
        </p:nvSpPr>
        <p:spPr>
          <a:xfrm rot="5400000" flipH="1" flipV="1">
            <a:off x="916376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7"/>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0" name="Teardrop 3"/>
          <p:cNvSpPr/>
          <p:nvPr/>
        </p:nvSpPr>
        <p:spPr>
          <a:xfrm rot="5400000" flipH="1" flipV="1">
            <a:off x="11691380"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1" name="Teardrop 3"/>
          <p:cNvSpPr/>
          <p:nvPr/>
        </p:nvSpPr>
        <p:spPr>
          <a:xfrm rot="5400000" flipH="1" flipV="1">
            <a:off x="108488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2"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3" name="Oval 1651"/>
          <p:cNvSpPr/>
          <p:nvPr/>
        </p:nvSpPr>
        <p:spPr>
          <a:xfrm>
            <a:off x="812619" y="4561319"/>
            <a:ext cx="11030995" cy="10682"/>
          </a:xfrm>
          <a:custGeom>
            <a:avLst/>
            <a:gdLst/>
            <a:ahLst/>
            <a:cxnLst/>
            <a:rect l="l" t="t" r="r" b="b"/>
            <a:pathLst>
              <a:path w="11030995" h="10682">
                <a:moveTo>
                  <a:pt x="10992007" y="0"/>
                </a:moveTo>
                <a:cubicBezTo>
                  <a:pt x="11006265" y="0"/>
                  <a:pt x="11019702" y="3516"/>
                  <a:pt x="11030995" y="10682"/>
                </a:cubicBezTo>
                <a:lnTo>
                  <a:pt x="10953019" y="10682"/>
                </a:lnTo>
                <a:cubicBezTo>
                  <a:pt x="10964312" y="3516"/>
                  <a:pt x="10977749" y="0"/>
                  <a:pt x="10992007" y="0"/>
                </a:cubicBezTo>
                <a:close/>
                <a:moveTo>
                  <a:pt x="10149468" y="0"/>
                </a:moveTo>
                <a:cubicBezTo>
                  <a:pt x="10163726" y="0"/>
                  <a:pt x="10177163" y="3516"/>
                  <a:pt x="10188456" y="10682"/>
                </a:cubicBezTo>
                <a:lnTo>
                  <a:pt x="10110480" y="10682"/>
                </a:lnTo>
                <a:cubicBezTo>
                  <a:pt x="10121773" y="3516"/>
                  <a:pt x="10135210" y="0"/>
                  <a:pt x="10149468" y="0"/>
                </a:cubicBezTo>
                <a:close/>
                <a:moveTo>
                  <a:pt x="9306928" y="0"/>
                </a:moveTo>
                <a:cubicBezTo>
                  <a:pt x="9321186" y="0"/>
                  <a:pt x="9334623" y="3516"/>
                  <a:pt x="9345916" y="10682"/>
                </a:cubicBezTo>
                <a:lnTo>
                  <a:pt x="9267940" y="10682"/>
                </a:lnTo>
                <a:cubicBezTo>
                  <a:pt x="9279233" y="3516"/>
                  <a:pt x="9292670" y="0"/>
                  <a:pt x="9306928" y="0"/>
                </a:cubicBezTo>
                <a:close/>
                <a:moveTo>
                  <a:pt x="8464388" y="0"/>
                </a:moveTo>
                <a:cubicBezTo>
                  <a:pt x="8478646" y="0"/>
                  <a:pt x="8492083" y="3516"/>
                  <a:pt x="8503376" y="10682"/>
                </a:cubicBezTo>
                <a:lnTo>
                  <a:pt x="8425400" y="10682"/>
                </a:lnTo>
                <a:cubicBezTo>
                  <a:pt x="8436693" y="3516"/>
                  <a:pt x="8450130" y="0"/>
                  <a:pt x="8464388" y="0"/>
                </a:cubicBezTo>
                <a:close/>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5/25/2015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7200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5/25/2015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75476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5/25/2015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631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5/25/2015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99834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526" name="Group 525"/>
          <p:cNvGrpSpPr/>
          <p:nvPr/>
        </p:nvGrpSpPr>
        <p:grpSpPr>
          <a:xfrm>
            <a:off x="0" y="420256"/>
            <a:ext cx="12188952" cy="3795497"/>
            <a:chOff x="0" y="420256"/>
            <a:chExt cx="12188952" cy="3795497"/>
          </a:xfrm>
        </p:grpSpPr>
        <p:cxnSp>
          <p:nvCxnSpPr>
            <p:cNvPr id="527" name="Straight Connector 526"/>
            <p:cNvCxnSpPr/>
            <p:nvPr/>
          </p:nvCxnSpPr>
          <p:spPr>
            <a:xfrm>
              <a:off x="0" y="4215753"/>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8" name="Straight Connector 527"/>
            <p:cNvCxnSpPr/>
            <p:nvPr/>
          </p:nvCxnSpPr>
          <p:spPr>
            <a:xfrm>
              <a:off x="0" y="379403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9" name="Straight Connector 528"/>
            <p:cNvCxnSpPr/>
            <p:nvPr/>
          </p:nvCxnSpPr>
          <p:spPr>
            <a:xfrm>
              <a:off x="0" y="337231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0" name="Straight Connector 529"/>
            <p:cNvCxnSpPr/>
            <p:nvPr/>
          </p:nvCxnSpPr>
          <p:spPr>
            <a:xfrm>
              <a:off x="0" y="295058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1" name="Straight Connector 530"/>
            <p:cNvCxnSpPr/>
            <p:nvPr/>
          </p:nvCxnSpPr>
          <p:spPr>
            <a:xfrm>
              <a:off x="0" y="252886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2" name="Straight Connector 531"/>
            <p:cNvCxnSpPr/>
            <p:nvPr/>
          </p:nvCxnSpPr>
          <p:spPr>
            <a:xfrm>
              <a:off x="0" y="2107144"/>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3" name="Straight Connector 532"/>
            <p:cNvCxnSpPr/>
            <p:nvPr/>
          </p:nvCxnSpPr>
          <p:spPr>
            <a:xfrm>
              <a:off x="0" y="168542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4" name="Straight Connector 533"/>
            <p:cNvCxnSpPr/>
            <p:nvPr/>
          </p:nvCxnSpPr>
          <p:spPr>
            <a:xfrm>
              <a:off x="0" y="126370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5" name="Straight Connector 534"/>
            <p:cNvCxnSpPr/>
            <p:nvPr/>
          </p:nvCxnSpPr>
          <p:spPr>
            <a:xfrm>
              <a:off x="0" y="84197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6" name="Straight Connector 535"/>
            <p:cNvCxnSpPr/>
            <p:nvPr/>
          </p:nvCxnSpPr>
          <p:spPr>
            <a:xfrm>
              <a:off x="0" y="42025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37" name="Rectangle 379"/>
          <p:cNvSpPr/>
          <p:nvPr/>
        </p:nvSpPr>
        <p:spPr>
          <a:xfrm rot="18900000" flipV="1">
            <a:off x="9445819" y="-965459"/>
            <a:ext cx="13717" cy="6493220"/>
          </a:xfrm>
          <a:custGeom>
            <a:avLst/>
            <a:gdLst/>
            <a:ahLst/>
            <a:cxnLst/>
            <a:rect l="l" t="t" r="r" b="b"/>
            <a:pathLst>
              <a:path w="13717" h="6493220">
                <a:moveTo>
                  <a:pt x="1" y="6493220"/>
                </a:moveTo>
                <a:lnTo>
                  <a:pt x="13717"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8" name="Rectangle 56"/>
          <p:cNvSpPr/>
          <p:nvPr/>
        </p:nvSpPr>
        <p:spPr>
          <a:xfrm>
            <a:off x="0" y="0"/>
            <a:ext cx="11816540" cy="4572004"/>
          </a:xfrm>
          <a:custGeom>
            <a:avLst/>
            <a:gdLst/>
            <a:ahLst/>
            <a:cxnLst/>
            <a:rect l="l" t="t" r="r" b="b"/>
            <a:pathLst>
              <a:path w="11816540" h="4572004">
                <a:moveTo>
                  <a:pt x="11802824" y="4"/>
                </a:moveTo>
                <a:lnTo>
                  <a:pt x="11816540" y="4"/>
                </a:lnTo>
                <a:lnTo>
                  <a:pt x="11816540" y="4572004"/>
                </a:lnTo>
                <a:lnTo>
                  <a:pt x="11802824" y="4572004"/>
                </a:lnTo>
                <a:close/>
                <a:moveTo>
                  <a:pt x="5901406" y="4"/>
                </a:moveTo>
                <a:lnTo>
                  <a:pt x="5915122" y="4"/>
                </a:lnTo>
                <a:lnTo>
                  <a:pt x="5915122" y="4572004"/>
                </a:lnTo>
                <a:lnTo>
                  <a:pt x="5901406" y="4572004"/>
                </a:lnTo>
                <a:close/>
                <a:moveTo>
                  <a:pt x="10959754" y="3"/>
                </a:moveTo>
                <a:lnTo>
                  <a:pt x="10973470" y="3"/>
                </a:lnTo>
                <a:lnTo>
                  <a:pt x="10973470" y="4572003"/>
                </a:lnTo>
                <a:lnTo>
                  <a:pt x="10959754" y="4572003"/>
                </a:lnTo>
                <a:close/>
                <a:moveTo>
                  <a:pt x="5058348" y="3"/>
                </a:moveTo>
                <a:lnTo>
                  <a:pt x="5072064" y="3"/>
                </a:lnTo>
                <a:lnTo>
                  <a:pt x="5072064" y="4572003"/>
                </a:lnTo>
                <a:lnTo>
                  <a:pt x="5058348" y="4572003"/>
                </a:lnTo>
                <a:close/>
                <a:moveTo>
                  <a:pt x="11381283" y="2"/>
                </a:moveTo>
                <a:lnTo>
                  <a:pt x="11394999" y="2"/>
                </a:lnTo>
                <a:lnTo>
                  <a:pt x="11394999" y="4572002"/>
                </a:lnTo>
                <a:lnTo>
                  <a:pt x="11381283" y="4572002"/>
                </a:lnTo>
                <a:close/>
                <a:moveTo>
                  <a:pt x="10538225" y="2"/>
                </a:moveTo>
                <a:lnTo>
                  <a:pt x="10551941" y="2"/>
                </a:lnTo>
                <a:lnTo>
                  <a:pt x="10551941" y="4572002"/>
                </a:lnTo>
                <a:lnTo>
                  <a:pt x="10538225" y="4572002"/>
                </a:lnTo>
                <a:close/>
                <a:moveTo>
                  <a:pt x="10116696" y="2"/>
                </a:moveTo>
                <a:lnTo>
                  <a:pt x="10130412" y="2"/>
                </a:lnTo>
                <a:lnTo>
                  <a:pt x="10130412" y="4572002"/>
                </a:lnTo>
                <a:lnTo>
                  <a:pt x="10116696" y="4572002"/>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9273638" y="1"/>
                </a:moveTo>
                <a:lnTo>
                  <a:pt x="9287354" y="1"/>
                </a:lnTo>
                <a:lnTo>
                  <a:pt x="9287354" y="4572001"/>
                </a:lnTo>
                <a:lnTo>
                  <a:pt x="9273638" y="4572001"/>
                </a:lnTo>
                <a:close/>
                <a:moveTo>
                  <a:pt x="3372232" y="1"/>
                </a:moveTo>
                <a:lnTo>
                  <a:pt x="3385948" y="1"/>
                </a:lnTo>
                <a:lnTo>
                  <a:pt x="3385948" y="4572001"/>
                </a:lnTo>
                <a:lnTo>
                  <a:pt x="3372232" y="4572001"/>
                </a:lnTo>
                <a:close/>
                <a:moveTo>
                  <a:pt x="9695167" y="0"/>
                </a:moveTo>
                <a:lnTo>
                  <a:pt x="9708883" y="0"/>
                </a:lnTo>
                <a:lnTo>
                  <a:pt x="9708883" y="4572000"/>
                </a:lnTo>
                <a:lnTo>
                  <a:pt x="9695167" y="4572000"/>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9"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0"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1"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2"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3"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4"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5" name="Rectangle 93"/>
          <p:cNvSpPr/>
          <p:nvPr/>
        </p:nvSpPr>
        <p:spPr>
          <a:xfrm rot="2700000">
            <a:off x="7402457" y="-944051"/>
            <a:ext cx="13717" cy="6479502"/>
          </a:xfrm>
          <a:custGeom>
            <a:avLst/>
            <a:gdLst/>
            <a:ahLst/>
            <a:cxnLst/>
            <a:rect l="l" t="t" r="r" b="b"/>
            <a:pathLst>
              <a:path w="13717" h="6479502">
                <a:moveTo>
                  <a:pt x="0" y="13716"/>
                </a:moveTo>
                <a:lnTo>
                  <a:pt x="13717" y="0"/>
                </a:lnTo>
                <a:lnTo>
                  <a:pt x="13716" y="6465787"/>
                </a:lnTo>
                <a:lnTo>
                  <a:pt x="1"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6" name="Rectangle 94"/>
          <p:cNvSpPr/>
          <p:nvPr/>
        </p:nvSpPr>
        <p:spPr>
          <a:xfrm rot="2700000">
            <a:off x="8245644"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7" name="Rectangle 95"/>
          <p:cNvSpPr/>
          <p:nvPr/>
        </p:nvSpPr>
        <p:spPr>
          <a:xfrm rot="2700000">
            <a:off x="9088831" y="-953750"/>
            <a:ext cx="13717" cy="6479503"/>
          </a:xfrm>
          <a:custGeom>
            <a:avLst/>
            <a:gdLst/>
            <a:ahLst/>
            <a:cxnLst/>
            <a:rect l="l" t="t" r="r" b="b"/>
            <a:pathLst>
              <a:path w="13717" h="6479503">
                <a:moveTo>
                  <a:pt x="13717" y="0"/>
                </a:moveTo>
                <a:lnTo>
                  <a:pt x="13716" y="6465787"/>
                </a:lnTo>
                <a:lnTo>
                  <a:pt x="0" y="6479503"/>
                </a:lnTo>
                <a:lnTo>
                  <a:pt x="1" y="1371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8" name="Rectangle 96"/>
          <p:cNvSpPr/>
          <p:nvPr/>
        </p:nvSpPr>
        <p:spPr>
          <a:xfrm rot="2700000">
            <a:off x="9912896" y="-907596"/>
            <a:ext cx="13716" cy="6425429"/>
          </a:xfrm>
          <a:custGeom>
            <a:avLst/>
            <a:gdLst/>
            <a:ahLst/>
            <a:cxnLst/>
            <a:rect l="l" t="t" r="r" b="b"/>
            <a:pathLst>
              <a:path w="13716" h="6425429">
                <a:moveTo>
                  <a:pt x="0" y="0"/>
                </a:moveTo>
                <a:lnTo>
                  <a:pt x="13716" y="13717"/>
                </a:lnTo>
                <a:lnTo>
                  <a:pt x="13716" y="6411713"/>
                </a:lnTo>
                <a:lnTo>
                  <a:pt x="0" y="64254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9" name="Rectangle 97"/>
          <p:cNvSpPr/>
          <p:nvPr/>
        </p:nvSpPr>
        <p:spPr>
          <a:xfrm rot="2700000">
            <a:off x="10334491" y="110221"/>
            <a:ext cx="13717" cy="5232981"/>
          </a:xfrm>
          <a:custGeom>
            <a:avLst/>
            <a:gdLst/>
            <a:ahLst/>
            <a:cxnLst/>
            <a:rect l="l" t="t" r="r" b="b"/>
            <a:pathLst>
              <a:path w="13717" h="5232981">
                <a:moveTo>
                  <a:pt x="0" y="0"/>
                </a:moveTo>
                <a:lnTo>
                  <a:pt x="13717" y="13716"/>
                </a:lnTo>
                <a:lnTo>
                  <a:pt x="13717" y="5219264"/>
                </a:lnTo>
                <a:lnTo>
                  <a:pt x="1" y="523298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0" name="Rectangle 98"/>
          <p:cNvSpPr/>
          <p:nvPr/>
        </p:nvSpPr>
        <p:spPr>
          <a:xfrm rot="2700000">
            <a:off x="10756084" y="1128037"/>
            <a:ext cx="13716" cy="4040537"/>
          </a:xfrm>
          <a:custGeom>
            <a:avLst/>
            <a:gdLst/>
            <a:ahLst/>
            <a:cxnLst/>
            <a:rect l="l" t="t" r="r" b="b"/>
            <a:pathLst>
              <a:path w="13716" h="4040537">
                <a:moveTo>
                  <a:pt x="0" y="0"/>
                </a:moveTo>
                <a:lnTo>
                  <a:pt x="13716" y="13716"/>
                </a:lnTo>
                <a:lnTo>
                  <a:pt x="13715" y="4026822"/>
                </a:lnTo>
                <a:lnTo>
                  <a:pt x="1" y="404053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1" name="Rectangle 99"/>
          <p:cNvSpPr/>
          <p:nvPr/>
        </p:nvSpPr>
        <p:spPr>
          <a:xfrm rot="2700000">
            <a:off x="11177678" y="2145853"/>
            <a:ext cx="13716" cy="2848091"/>
          </a:xfrm>
          <a:custGeom>
            <a:avLst/>
            <a:gdLst/>
            <a:ahLst/>
            <a:cxnLst/>
            <a:rect l="l" t="t" r="r" b="b"/>
            <a:pathLst>
              <a:path w="13716" h="2848091">
                <a:moveTo>
                  <a:pt x="0" y="0"/>
                </a:moveTo>
                <a:lnTo>
                  <a:pt x="13716" y="13716"/>
                </a:lnTo>
                <a:lnTo>
                  <a:pt x="13715" y="2834375"/>
                </a:lnTo>
                <a:lnTo>
                  <a:pt x="0" y="284809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 name="Rectangle 100"/>
          <p:cNvSpPr/>
          <p:nvPr/>
        </p:nvSpPr>
        <p:spPr>
          <a:xfrm rot="2700000">
            <a:off x="11599272" y="3163669"/>
            <a:ext cx="13715" cy="1655644"/>
          </a:xfrm>
          <a:custGeom>
            <a:avLst/>
            <a:gdLst/>
            <a:ahLst/>
            <a:cxnLst/>
            <a:rect l="l" t="t" r="r" b="b"/>
            <a:pathLst>
              <a:path w="13715" h="1655644">
                <a:moveTo>
                  <a:pt x="0" y="0"/>
                </a:moveTo>
                <a:lnTo>
                  <a:pt x="13715" y="13716"/>
                </a:lnTo>
                <a:lnTo>
                  <a:pt x="13715" y="1641929"/>
                </a:lnTo>
                <a:lnTo>
                  <a:pt x="0" y="165564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3" name="Rectangle 101"/>
          <p:cNvSpPr/>
          <p:nvPr/>
        </p:nvSpPr>
        <p:spPr>
          <a:xfrm rot="2700000">
            <a:off x="12020868" y="4181493"/>
            <a:ext cx="13715" cy="463189"/>
          </a:xfrm>
          <a:custGeom>
            <a:avLst/>
            <a:gdLst/>
            <a:ahLst/>
            <a:cxnLst/>
            <a:rect l="l" t="t" r="r" b="b"/>
            <a:pathLst>
              <a:path w="13715" h="463189">
                <a:moveTo>
                  <a:pt x="1" y="0"/>
                </a:moveTo>
                <a:lnTo>
                  <a:pt x="13715" y="13716"/>
                </a:lnTo>
                <a:lnTo>
                  <a:pt x="13715" y="449474"/>
                </a:lnTo>
                <a:lnTo>
                  <a:pt x="0" y="46318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4"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5"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6"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7"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8"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9"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0"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1"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2"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3"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4"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5"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6"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7" name="Rectangle 376"/>
          <p:cNvSpPr/>
          <p:nvPr/>
        </p:nvSpPr>
        <p:spPr>
          <a:xfrm rot="18900000" flipV="1">
            <a:off x="6916261" y="-965458"/>
            <a:ext cx="13716" cy="6493219"/>
          </a:xfrm>
          <a:custGeom>
            <a:avLst/>
            <a:gdLst/>
            <a:ahLst/>
            <a:cxnLst/>
            <a:rect l="l" t="t" r="r" b="b"/>
            <a:pathLst>
              <a:path w="13716" h="6493219">
                <a:moveTo>
                  <a:pt x="13716" y="6479504"/>
                </a:moveTo>
                <a:lnTo>
                  <a:pt x="13716" y="0"/>
                </a:lnTo>
                <a:lnTo>
                  <a:pt x="0" y="13717"/>
                </a:lnTo>
                <a:lnTo>
                  <a:pt x="0" y="649321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8" name="Rectangle 377"/>
          <p:cNvSpPr/>
          <p:nvPr/>
        </p:nvSpPr>
        <p:spPr>
          <a:xfrm rot="18900000" flipV="1">
            <a:off x="7759447" y="-965458"/>
            <a:ext cx="13717" cy="6493219"/>
          </a:xfrm>
          <a:custGeom>
            <a:avLst/>
            <a:gdLst/>
            <a:ahLst/>
            <a:cxnLst/>
            <a:rect l="l" t="t" r="r" b="b"/>
            <a:pathLst>
              <a:path w="13717" h="6493219">
                <a:moveTo>
                  <a:pt x="0" y="6493219"/>
                </a:moveTo>
                <a:lnTo>
                  <a:pt x="13716" y="6479502"/>
                </a:lnTo>
                <a:lnTo>
                  <a:pt x="13717"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9" name="Rectangle 378"/>
          <p:cNvSpPr/>
          <p:nvPr/>
        </p:nvSpPr>
        <p:spPr>
          <a:xfrm rot="18900000" flipV="1">
            <a:off x="8602633" y="-965458"/>
            <a:ext cx="13716" cy="6493219"/>
          </a:xfrm>
          <a:custGeom>
            <a:avLst/>
            <a:gdLst/>
            <a:ahLst/>
            <a:cxnLst/>
            <a:rect l="l" t="t" r="r" b="b"/>
            <a:pathLst>
              <a:path w="13716" h="6493219">
                <a:moveTo>
                  <a:pt x="13716" y="6479504"/>
                </a:moveTo>
                <a:lnTo>
                  <a:pt x="13716" y="0"/>
                </a:lnTo>
                <a:lnTo>
                  <a:pt x="0" y="13716"/>
                </a:lnTo>
                <a:lnTo>
                  <a:pt x="0" y="649321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0" name="Rectangle 138"/>
          <p:cNvSpPr/>
          <p:nvPr/>
        </p:nvSpPr>
        <p:spPr>
          <a:xfrm rot="18900000" flipV="1">
            <a:off x="10088968" y="-882602"/>
            <a:ext cx="13716" cy="5927431"/>
          </a:xfrm>
          <a:custGeom>
            <a:avLst/>
            <a:gdLst/>
            <a:ahLst/>
            <a:cxnLst/>
            <a:rect l="l" t="t" r="r" b="b"/>
            <a:pathLst>
              <a:path w="13716" h="5927431">
                <a:moveTo>
                  <a:pt x="0" y="5927431"/>
                </a:moveTo>
                <a:lnTo>
                  <a:pt x="13715" y="5913716"/>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1" name="Rectangle 139"/>
          <p:cNvSpPr/>
          <p:nvPr/>
        </p:nvSpPr>
        <p:spPr>
          <a:xfrm rot="18900000" flipV="1">
            <a:off x="10510562" y="-707971"/>
            <a:ext cx="13716" cy="4734985"/>
          </a:xfrm>
          <a:custGeom>
            <a:avLst/>
            <a:gdLst/>
            <a:ahLst/>
            <a:cxnLst/>
            <a:rect l="l" t="t" r="r" b="b"/>
            <a:pathLst>
              <a:path w="13716" h="4734985">
                <a:moveTo>
                  <a:pt x="0" y="4734985"/>
                </a:moveTo>
                <a:lnTo>
                  <a:pt x="13715" y="4721270"/>
                </a:lnTo>
                <a:lnTo>
                  <a:pt x="13716"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2" name="Rectangle 140"/>
          <p:cNvSpPr/>
          <p:nvPr/>
        </p:nvSpPr>
        <p:spPr>
          <a:xfrm rot="18900000" flipV="1">
            <a:off x="10932155" y="-533342"/>
            <a:ext cx="13716" cy="3542540"/>
          </a:xfrm>
          <a:custGeom>
            <a:avLst/>
            <a:gdLst/>
            <a:ahLst/>
            <a:cxnLst/>
            <a:rect l="l" t="t" r="r" b="b"/>
            <a:pathLst>
              <a:path w="13716" h="3542540">
                <a:moveTo>
                  <a:pt x="0" y="3542540"/>
                </a:moveTo>
                <a:lnTo>
                  <a:pt x="13715" y="3528825"/>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3" name="Rectangle 141"/>
          <p:cNvSpPr/>
          <p:nvPr/>
        </p:nvSpPr>
        <p:spPr>
          <a:xfrm rot="18900000" flipV="1">
            <a:off x="11353748" y="-358712"/>
            <a:ext cx="13716" cy="2350095"/>
          </a:xfrm>
          <a:custGeom>
            <a:avLst/>
            <a:gdLst/>
            <a:ahLst/>
            <a:cxnLst/>
            <a:rect l="l" t="t" r="r" b="b"/>
            <a:pathLst>
              <a:path w="13716" h="2350095">
                <a:moveTo>
                  <a:pt x="0" y="2350095"/>
                </a:moveTo>
                <a:lnTo>
                  <a:pt x="13715" y="2336380"/>
                </a:lnTo>
                <a:lnTo>
                  <a:pt x="13716" y="13714"/>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4" name="Rectangle 142"/>
          <p:cNvSpPr/>
          <p:nvPr/>
        </p:nvSpPr>
        <p:spPr>
          <a:xfrm rot="18900000" flipV="1">
            <a:off x="11775341" y="-184083"/>
            <a:ext cx="13716" cy="1157650"/>
          </a:xfrm>
          <a:custGeom>
            <a:avLst/>
            <a:gdLst/>
            <a:ahLst/>
            <a:cxnLst/>
            <a:rect l="l" t="t" r="r" b="b"/>
            <a:pathLst>
              <a:path w="13716" h="1157650">
                <a:moveTo>
                  <a:pt x="0" y="1157650"/>
                </a:moveTo>
                <a:lnTo>
                  <a:pt x="13716" y="1143934"/>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5"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6"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7"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8"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9"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0"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1"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2"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3"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4"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5"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6"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7" name="Teardrop 3"/>
          <p:cNvSpPr/>
          <p:nvPr/>
        </p:nvSpPr>
        <p:spPr>
          <a:xfrm rot="5400000" flipH="1" flipV="1">
            <a:off x="98129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8" name="Teardrop 3"/>
          <p:cNvSpPr/>
          <p:nvPr/>
        </p:nvSpPr>
        <p:spPr>
          <a:xfrm rot="5400000" flipH="1" flipV="1">
            <a:off x="89703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9" name="Teardrop 3"/>
          <p:cNvSpPr/>
          <p:nvPr/>
        </p:nvSpPr>
        <p:spPr>
          <a:xfrm rot="5400000" flipH="1" flipV="1">
            <a:off x="11498011"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0" name="Teardrop 3"/>
          <p:cNvSpPr/>
          <p:nvPr/>
        </p:nvSpPr>
        <p:spPr>
          <a:xfrm rot="5400000" flipH="1" flipV="1">
            <a:off x="106554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1"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2" name="Oval 591"/>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4" name="Oval 593"/>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5" name="Oval 594"/>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6" name="Oval 595"/>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7" name="Oval 596"/>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8" name="Oval 597"/>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9" name="Oval 598"/>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0" name="Oval 599"/>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1" name="Oval 600"/>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2" name="Oval 601"/>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3" name="Oval 602"/>
          <p:cNvSpPr/>
          <p:nvPr/>
        </p:nvSpPr>
        <p:spPr>
          <a:xfrm>
            <a:off x="100346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4" name="Oval 603"/>
          <p:cNvSpPr/>
          <p:nvPr/>
        </p:nvSpPr>
        <p:spPr>
          <a:xfrm>
            <a:off x="91921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5" name="Oval 604"/>
          <p:cNvSpPr/>
          <p:nvPr/>
        </p:nvSpPr>
        <p:spPr>
          <a:xfrm>
            <a:off x="11719750"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6" name="Oval 605"/>
          <p:cNvSpPr/>
          <p:nvPr/>
        </p:nvSpPr>
        <p:spPr>
          <a:xfrm>
            <a:off x="108772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7"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8"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9"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0"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1"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2"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3"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4"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5"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6" name="Teardrop 3"/>
          <p:cNvSpPr/>
          <p:nvPr/>
        </p:nvSpPr>
        <p:spPr>
          <a:xfrm rot="5400000" flipH="1" flipV="1">
            <a:off x="93913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7"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8" name="Teardrop 3"/>
          <p:cNvSpPr/>
          <p:nvPr/>
        </p:nvSpPr>
        <p:spPr>
          <a:xfrm rot="5400000" flipH="1" flipV="1">
            <a:off x="11076421"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9" name="Teardrop 3"/>
          <p:cNvSpPr/>
          <p:nvPr/>
        </p:nvSpPr>
        <p:spPr>
          <a:xfrm rot="5400000" flipH="1" flipV="1">
            <a:off x="102338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0"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1" name="Teardrop 3"/>
          <p:cNvSpPr/>
          <p:nvPr/>
        </p:nvSpPr>
        <p:spPr>
          <a:xfrm rot="5400000" flipH="1" flipV="1">
            <a:off x="11760003" y="685578"/>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69"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2" name="Oval 621"/>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3" name="Oval 622"/>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4" name="Oval 623"/>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5" name="Oval 624"/>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6" name="Oval 625"/>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7" name="Oval 626"/>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8" name="Oval 627"/>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9" name="Oval 628"/>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0" name="Oval 629"/>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1" name="Oval 630"/>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2" name="Oval 631"/>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3" name="Oval 632"/>
          <p:cNvSpPr/>
          <p:nvPr/>
        </p:nvSpPr>
        <p:spPr>
          <a:xfrm>
            <a:off x="104568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 name="Oval 633"/>
          <p:cNvSpPr/>
          <p:nvPr/>
        </p:nvSpPr>
        <p:spPr>
          <a:xfrm>
            <a:off x="96142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5" name="Oval 860"/>
          <p:cNvSpPr/>
          <p:nvPr/>
        </p:nvSpPr>
        <p:spPr>
          <a:xfrm>
            <a:off x="12141892" y="758852"/>
            <a:ext cx="50109" cy="3538433"/>
          </a:xfrm>
          <a:custGeom>
            <a:avLst/>
            <a:gdLst/>
            <a:ahLst/>
            <a:cxnLst/>
            <a:rect l="l" t="t" r="r" b="b"/>
            <a:pathLst>
              <a:path w="50109" h="3538433">
                <a:moveTo>
                  <a:pt x="50109" y="3384355"/>
                </a:moveTo>
                <a:lnTo>
                  <a:pt x="50109" y="3538433"/>
                </a:lnTo>
                <a:cubicBezTo>
                  <a:pt x="20497" y="3525461"/>
                  <a:pt x="0" y="3495821"/>
                  <a:pt x="0" y="3461394"/>
                </a:cubicBezTo>
                <a:cubicBezTo>
                  <a:pt x="0" y="3426967"/>
                  <a:pt x="20497" y="3397327"/>
                  <a:pt x="50109" y="3384355"/>
                </a:cubicBezTo>
                <a:close/>
                <a:moveTo>
                  <a:pt x="50109" y="2538350"/>
                </a:moveTo>
                <a:lnTo>
                  <a:pt x="50109" y="2692428"/>
                </a:lnTo>
                <a:cubicBezTo>
                  <a:pt x="20497" y="2679456"/>
                  <a:pt x="0" y="2649816"/>
                  <a:pt x="0" y="2615389"/>
                </a:cubicBezTo>
                <a:cubicBezTo>
                  <a:pt x="0" y="2580962"/>
                  <a:pt x="20497" y="2551322"/>
                  <a:pt x="50109" y="2538350"/>
                </a:cubicBezTo>
                <a:close/>
                <a:moveTo>
                  <a:pt x="50109" y="1688095"/>
                </a:moveTo>
                <a:lnTo>
                  <a:pt x="50109" y="1842173"/>
                </a:lnTo>
                <a:cubicBezTo>
                  <a:pt x="20497" y="1829201"/>
                  <a:pt x="0" y="1799561"/>
                  <a:pt x="0" y="1765134"/>
                </a:cubicBezTo>
                <a:cubicBezTo>
                  <a:pt x="0" y="1730707"/>
                  <a:pt x="20497" y="1701067"/>
                  <a:pt x="50109" y="1688095"/>
                </a:cubicBezTo>
                <a:close/>
                <a:moveTo>
                  <a:pt x="50109" y="845498"/>
                </a:moveTo>
                <a:lnTo>
                  <a:pt x="50109" y="999576"/>
                </a:lnTo>
                <a:cubicBezTo>
                  <a:pt x="20497" y="986604"/>
                  <a:pt x="0" y="956964"/>
                  <a:pt x="0" y="922537"/>
                </a:cubicBezTo>
                <a:cubicBezTo>
                  <a:pt x="0" y="888110"/>
                  <a:pt x="20497" y="858470"/>
                  <a:pt x="50109" y="845498"/>
                </a:cubicBezTo>
                <a:close/>
                <a:moveTo>
                  <a:pt x="50109" y="0"/>
                </a:moveTo>
                <a:lnTo>
                  <a:pt x="50109" y="154078"/>
                </a:lnTo>
                <a:cubicBezTo>
                  <a:pt x="20497" y="141106"/>
                  <a:pt x="0" y="111466"/>
                  <a:pt x="0" y="77039"/>
                </a:cubicBezTo>
                <a:cubicBezTo>
                  <a:pt x="0" y="42612"/>
                  <a:pt x="20497" y="12972"/>
                  <a:pt x="50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6" name="Oval 635"/>
          <p:cNvSpPr/>
          <p:nvPr/>
        </p:nvSpPr>
        <p:spPr>
          <a:xfrm>
            <a:off x="112993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7"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8"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9"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0"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1"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2"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3"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4"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5"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6" name="Teardrop 3"/>
          <p:cNvSpPr/>
          <p:nvPr/>
        </p:nvSpPr>
        <p:spPr>
          <a:xfrm rot="5400000" flipH="1" flipV="1">
            <a:off x="95441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7"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8" name="Teardrop 3"/>
          <p:cNvSpPr/>
          <p:nvPr/>
        </p:nvSpPr>
        <p:spPr>
          <a:xfrm rot="5400000" flipH="1" flipV="1">
            <a:off x="11229252"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9" name="Teardrop 3"/>
          <p:cNvSpPr/>
          <p:nvPr/>
        </p:nvSpPr>
        <p:spPr>
          <a:xfrm rot="5400000" flipH="1" flipV="1">
            <a:off x="103867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0"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1" name="Teardrop 3"/>
          <p:cNvSpPr/>
          <p:nvPr/>
        </p:nvSpPr>
        <p:spPr>
          <a:xfrm rot="5400000" flipH="1" flipV="1">
            <a:off x="11908617" y="4923"/>
            <a:ext cx="298552" cy="268215"/>
          </a:xfrm>
          <a:custGeom>
            <a:avLst/>
            <a:gdLst/>
            <a:ahLst/>
            <a:cxnLst/>
            <a:rect l="l" t="t" r="r" b="b"/>
            <a:pathLst>
              <a:path w="298552"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298552" y="138"/>
                </a:moveTo>
                <a:lnTo>
                  <a:pt x="298552" y="11636"/>
                </a:lnTo>
                <a:cubicBezTo>
                  <a:pt x="298344" y="11511"/>
                  <a:pt x="298133" y="11506"/>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4" y="189232"/>
                  <a:pt x="256525" y="205210"/>
                  <a:pt x="272877" y="215167"/>
                </a:cubicBezTo>
                <a:lnTo>
                  <a:pt x="298552" y="215277"/>
                </a:lnTo>
                <a:lnTo>
                  <a:pt x="298552" y="221928"/>
                </a:lnTo>
                <a:cubicBezTo>
                  <a:pt x="276711" y="221632"/>
                  <a:pt x="254816" y="229876"/>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0"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cubicBezTo>
                  <a:pt x="99420" y="72140"/>
                  <a:pt x="124170" y="61435"/>
                  <a:pt x="151420" y="61435"/>
                </a:cubicBezTo>
                <a:cubicBezTo>
                  <a:pt x="170023" y="61435"/>
                  <a:pt x="187461" y="66424"/>
                  <a:pt x="202250" y="75515"/>
                </a:cubicBezTo>
                <a:cubicBezTo>
                  <a:pt x="206323" y="58635"/>
                  <a:pt x="215129" y="42758"/>
                  <a:pt x="228297" y="29591"/>
                </a:cubicBezTo>
                <a:cubicBezTo>
                  <a:pt x="247566" y="10322"/>
                  <a:pt x="272636" y="391"/>
                  <a:pt x="297890"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2"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3"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4" name="Oval 883"/>
          <p:cNvSpPr/>
          <p:nvPr/>
        </p:nvSpPr>
        <p:spPr>
          <a:xfrm>
            <a:off x="2031413" y="-10245"/>
            <a:ext cx="10160587" cy="84875"/>
          </a:xfrm>
          <a:custGeom>
            <a:avLst/>
            <a:gdLst/>
            <a:ahLst/>
            <a:cxnLst/>
            <a:rect l="l" t="t" r="r" b="b"/>
            <a:pathLst>
              <a:path w="10160587" h="84875">
                <a:moveTo>
                  <a:pt x="10110479" y="0"/>
                </a:moveTo>
                <a:lnTo>
                  <a:pt x="10160587" y="0"/>
                </a:lnTo>
                <a:lnTo>
                  <a:pt x="10160587" y="77038"/>
                </a:lnTo>
                <a:cubicBezTo>
                  <a:pt x="10130976" y="64066"/>
                  <a:pt x="10110479" y="34427"/>
                  <a:pt x="10110479" y="0"/>
                </a:cubicBezTo>
                <a:close/>
                <a:moveTo>
                  <a:pt x="9267940" y="0"/>
                </a:moveTo>
                <a:lnTo>
                  <a:pt x="9437692" y="0"/>
                </a:lnTo>
                <a:cubicBezTo>
                  <a:pt x="9437692" y="46875"/>
                  <a:pt x="9399692" y="84875"/>
                  <a:pt x="9352816" y="84875"/>
                </a:cubicBezTo>
                <a:cubicBezTo>
                  <a:pt x="9305940" y="84875"/>
                  <a:pt x="9267940" y="46875"/>
                  <a:pt x="9267940" y="0"/>
                </a:cubicBezTo>
                <a:close/>
                <a:moveTo>
                  <a:pt x="8425400" y="0"/>
                </a:moveTo>
                <a:lnTo>
                  <a:pt x="8595152" y="0"/>
                </a:lnTo>
                <a:cubicBezTo>
                  <a:pt x="8595152" y="46875"/>
                  <a:pt x="8557152" y="84875"/>
                  <a:pt x="8510276" y="84875"/>
                </a:cubicBezTo>
                <a:cubicBezTo>
                  <a:pt x="8463400" y="84875"/>
                  <a:pt x="8425400" y="46875"/>
                  <a:pt x="8425400" y="0"/>
                </a:cubicBezTo>
                <a:close/>
                <a:moveTo>
                  <a:pt x="7582860" y="0"/>
                </a:moveTo>
                <a:lnTo>
                  <a:pt x="7752612" y="0"/>
                </a:lnTo>
                <a:cubicBezTo>
                  <a:pt x="7752612" y="46875"/>
                  <a:pt x="7714612" y="84875"/>
                  <a:pt x="7667736" y="84875"/>
                </a:cubicBezTo>
                <a:cubicBezTo>
                  <a:pt x="7620860" y="84875"/>
                  <a:pt x="7582860" y="46875"/>
                  <a:pt x="7582860" y="0"/>
                </a:cubicBezTo>
                <a:close/>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5"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6"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7"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8"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9"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0"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1"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2"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3"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4"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5" name="Teardrop 3"/>
          <p:cNvSpPr/>
          <p:nvPr/>
        </p:nvSpPr>
        <p:spPr>
          <a:xfrm rot="5400000" flipH="1" flipV="1">
            <a:off x="98129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6" name="Teardrop 3"/>
          <p:cNvSpPr/>
          <p:nvPr/>
        </p:nvSpPr>
        <p:spPr>
          <a:xfrm rot="5400000" flipH="1" flipV="1">
            <a:off x="89703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7" name="Teardrop 3"/>
          <p:cNvSpPr/>
          <p:nvPr/>
        </p:nvSpPr>
        <p:spPr>
          <a:xfrm rot="5400000" flipH="1" flipV="1">
            <a:off x="11498011"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8" name="Teardrop 3"/>
          <p:cNvSpPr/>
          <p:nvPr/>
        </p:nvSpPr>
        <p:spPr>
          <a:xfrm rot="5400000" flipH="1" flipV="1">
            <a:off x="106554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9"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0" name="Oval 669"/>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1" name="Oval 670"/>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2" name="Oval 671"/>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3" name="Oval 672"/>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4" name="Oval 673"/>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5" name="Oval 674"/>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6" name="Oval 675"/>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7" name="Oval 676"/>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8" name="Oval 677"/>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9" name="Oval 678"/>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0" name="Oval 679"/>
          <p:cNvSpPr/>
          <p:nvPr/>
        </p:nvSpPr>
        <p:spPr>
          <a:xfrm>
            <a:off x="100346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1" name="Oval 680"/>
          <p:cNvSpPr/>
          <p:nvPr/>
        </p:nvSpPr>
        <p:spPr>
          <a:xfrm>
            <a:off x="91921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2" name="Oval 681"/>
          <p:cNvSpPr/>
          <p:nvPr/>
        </p:nvSpPr>
        <p:spPr>
          <a:xfrm>
            <a:off x="11719750"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3" name="Oval 682"/>
          <p:cNvSpPr/>
          <p:nvPr/>
        </p:nvSpPr>
        <p:spPr>
          <a:xfrm>
            <a:off x="108772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4"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5"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6"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7"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8"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9"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0"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1"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2"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3" name="Teardrop 3"/>
          <p:cNvSpPr/>
          <p:nvPr/>
        </p:nvSpPr>
        <p:spPr>
          <a:xfrm rot="5400000" flipH="1" flipV="1">
            <a:off x="93913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4"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5" name="Teardrop 3"/>
          <p:cNvSpPr/>
          <p:nvPr/>
        </p:nvSpPr>
        <p:spPr>
          <a:xfrm rot="5400000" flipH="1" flipV="1">
            <a:off x="11076421"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6" name="Teardrop 3"/>
          <p:cNvSpPr/>
          <p:nvPr/>
        </p:nvSpPr>
        <p:spPr>
          <a:xfrm rot="5400000" flipH="1" flipV="1">
            <a:off x="102338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7"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8" name="Teardrop 3"/>
          <p:cNvSpPr/>
          <p:nvPr/>
        </p:nvSpPr>
        <p:spPr>
          <a:xfrm rot="5400000" flipH="1" flipV="1">
            <a:off x="11760002" y="1531078"/>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9" name="Oval 698"/>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0" name="Oval 699"/>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1" name="Oval 700"/>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2" name="Oval 701"/>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3" name="Oval 702"/>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4" name="Oval 703"/>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5" name="Oval 704"/>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6" name="Oval 705"/>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7" name="Oval 706"/>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8" name="Oval 707"/>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9" name="Oval 708"/>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0" name="Oval 709"/>
          <p:cNvSpPr/>
          <p:nvPr/>
        </p:nvSpPr>
        <p:spPr>
          <a:xfrm>
            <a:off x="104568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1" name="Oval 710"/>
          <p:cNvSpPr/>
          <p:nvPr/>
        </p:nvSpPr>
        <p:spPr>
          <a:xfrm>
            <a:off x="96142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2" name="Oval 711"/>
          <p:cNvSpPr/>
          <p:nvPr/>
        </p:nvSpPr>
        <p:spPr>
          <a:xfrm>
            <a:off x="112993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3"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4"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5"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6"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7"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8"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9"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0"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1"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2"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3" name="Teardrop 3"/>
          <p:cNvSpPr/>
          <p:nvPr/>
        </p:nvSpPr>
        <p:spPr>
          <a:xfrm rot="5400000" flipH="1" flipV="1">
            <a:off x="98129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4" name="Teardrop 3"/>
          <p:cNvSpPr/>
          <p:nvPr/>
        </p:nvSpPr>
        <p:spPr>
          <a:xfrm rot="5400000" flipH="1" flipV="1">
            <a:off x="89703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5" name="Teardrop 3"/>
          <p:cNvSpPr/>
          <p:nvPr/>
        </p:nvSpPr>
        <p:spPr>
          <a:xfrm rot="5400000" flipH="1" flipV="1">
            <a:off x="11498011"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6" name="Teardrop 3"/>
          <p:cNvSpPr/>
          <p:nvPr/>
        </p:nvSpPr>
        <p:spPr>
          <a:xfrm rot="5400000" flipH="1" flipV="1">
            <a:off x="106554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7"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8" name="Oval 727"/>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9" name="Oval 728"/>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0" name="Oval 729"/>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1" name="Oval 730"/>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2" name="Oval 731"/>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3" name="Oval 732"/>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4" name="Oval 733"/>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5" name="Oval 734"/>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6" name="Oval 735"/>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7" name="Oval 736"/>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8" name="Oval 737"/>
          <p:cNvSpPr/>
          <p:nvPr/>
        </p:nvSpPr>
        <p:spPr>
          <a:xfrm>
            <a:off x="100346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9" name="Oval 738"/>
          <p:cNvSpPr/>
          <p:nvPr/>
        </p:nvSpPr>
        <p:spPr>
          <a:xfrm>
            <a:off x="91921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0" name="Oval 739"/>
          <p:cNvSpPr/>
          <p:nvPr/>
        </p:nvSpPr>
        <p:spPr>
          <a:xfrm>
            <a:off x="11719750"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1" name="Oval 740"/>
          <p:cNvSpPr/>
          <p:nvPr/>
        </p:nvSpPr>
        <p:spPr>
          <a:xfrm>
            <a:off x="108772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2"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3"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4"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5"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6"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7"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8"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9"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0"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1" name="Teardrop 3"/>
          <p:cNvSpPr/>
          <p:nvPr/>
        </p:nvSpPr>
        <p:spPr>
          <a:xfrm rot="5400000" flipH="1" flipV="1">
            <a:off x="93913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2"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3" name="Teardrop 3"/>
          <p:cNvSpPr/>
          <p:nvPr/>
        </p:nvSpPr>
        <p:spPr>
          <a:xfrm rot="5400000" flipH="1" flipV="1">
            <a:off x="11076421"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4" name="Teardrop 3"/>
          <p:cNvSpPr/>
          <p:nvPr/>
        </p:nvSpPr>
        <p:spPr>
          <a:xfrm rot="5400000" flipH="1" flipV="1">
            <a:off x="102338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5"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6" name="Teardrop 3"/>
          <p:cNvSpPr/>
          <p:nvPr/>
        </p:nvSpPr>
        <p:spPr>
          <a:xfrm rot="5400000" flipH="1" flipV="1">
            <a:off x="11760003" y="2373673"/>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7" name="Oval 756"/>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8" name="Oval 757"/>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9" name="Oval 758"/>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0" name="Oval 759"/>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1" name="Oval 760"/>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2" name="Oval 761"/>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3" name="Oval 762"/>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4" name="Oval 763"/>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5" name="Oval 764"/>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6" name="Oval 765"/>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7" name="Oval 766"/>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8" name="Oval 767"/>
          <p:cNvSpPr/>
          <p:nvPr/>
        </p:nvSpPr>
        <p:spPr>
          <a:xfrm>
            <a:off x="104568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9" name="Oval 768"/>
          <p:cNvSpPr/>
          <p:nvPr/>
        </p:nvSpPr>
        <p:spPr>
          <a:xfrm>
            <a:off x="96142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0" name="Oval 769"/>
          <p:cNvSpPr/>
          <p:nvPr/>
        </p:nvSpPr>
        <p:spPr>
          <a:xfrm>
            <a:off x="112993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1"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2"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3"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4"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5"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6"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7"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8"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9"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0"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1" name="Teardrop 3"/>
          <p:cNvSpPr/>
          <p:nvPr/>
        </p:nvSpPr>
        <p:spPr>
          <a:xfrm rot="5400000" flipH="1" flipV="1">
            <a:off x="98129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2" name="Teardrop 3"/>
          <p:cNvSpPr/>
          <p:nvPr/>
        </p:nvSpPr>
        <p:spPr>
          <a:xfrm rot="5400000" flipH="1" flipV="1">
            <a:off x="89703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3" name="Teardrop 3"/>
          <p:cNvSpPr/>
          <p:nvPr/>
        </p:nvSpPr>
        <p:spPr>
          <a:xfrm rot="5400000" flipH="1" flipV="1">
            <a:off x="11498011"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4" name="Teardrop 3"/>
          <p:cNvSpPr/>
          <p:nvPr/>
        </p:nvSpPr>
        <p:spPr>
          <a:xfrm rot="5400000" flipH="1" flipV="1">
            <a:off x="106554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5"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6" name="Oval 785"/>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7" name="Oval 786"/>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8" name="Oval 787"/>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9" name="Oval 788"/>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0" name="Oval 789"/>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1" name="Oval 790"/>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2" name="Oval 791"/>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3" name="Oval 792"/>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4" name="Oval 793"/>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5" name="Oval 794"/>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6" name="Oval 795"/>
          <p:cNvSpPr/>
          <p:nvPr/>
        </p:nvSpPr>
        <p:spPr>
          <a:xfrm>
            <a:off x="100346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7" name="Oval 796"/>
          <p:cNvSpPr/>
          <p:nvPr/>
        </p:nvSpPr>
        <p:spPr>
          <a:xfrm>
            <a:off x="91921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8" name="Oval 797"/>
          <p:cNvSpPr/>
          <p:nvPr/>
        </p:nvSpPr>
        <p:spPr>
          <a:xfrm>
            <a:off x="11719750"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9" name="Oval 798"/>
          <p:cNvSpPr/>
          <p:nvPr/>
        </p:nvSpPr>
        <p:spPr>
          <a:xfrm>
            <a:off x="108772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0"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1"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2"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3"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4"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5"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6"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7"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8"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9" name="Teardrop 3"/>
          <p:cNvSpPr/>
          <p:nvPr/>
        </p:nvSpPr>
        <p:spPr>
          <a:xfrm rot="5400000" flipH="1" flipV="1">
            <a:off x="93913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0"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1" name="Teardrop 3"/>
          <p:cNvSpPr/>
          <p:nvPr/>
        </p:nvSpPr>
        <p:spPr>
          <a:xfrm rot="5400000" flipH="1" flipV="1">
            <a:off x="11076421"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2" name="Teardrop 3"/>
          <p:cNvSpPr/>
          <p:nvPr/>
        </p:nvSpPr>
        <p:spPr>
          <a:xfrm rot="5400000" flipH="1" flipV="1">
            <a:off x="102338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3"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4" name="Teardrop 3"/>
          <p:cNvSpPr/>
          <p:nvPr/>
        </p:nvSpPr>
        <p:spPr>
          <a:xfrm rot="5400000" flipH="1" flipV="1">
            <a:off x="11760002" y="3223930"/>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5" name="Oval 814"/>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6" name="Oval 815"/>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7" name="Oval 816"/>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8" name="Oval 817"/>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9" name="Oval 818"/>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0" name="Oval 819"/>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1" name="Oval 820"/>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2" name="Oval 821"/>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3" name="Oval 822"/>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4" name="Oval 823"/>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5" name="Oval 824"/>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6" name="Oval 825"/>
          <p:cNvSpPr/>
          <p:nvPr/>
        </p:nvSpPr>
        <p:spPr>
          <a:xfrm>
            <a:off x="104568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7" name="Oval 826"/>
          <p:cNvSpPr/>
          <p:nvPr/>
        </p:nvSpPr>
        <p:spPr>
          <a:xfrm>
            <a:off x="96142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8" name="Oval 827"/>
          <p:cNvSpPr/>
          <p:nvPr/>
        </p:nvSpPr>
        <p:spPr>
          <a:xfrm>
            <a:off x="112993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9"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0"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1"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2"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3"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4"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5"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6"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7"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8"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9" name="Teardrop 3"/>
          <p:cNvSpPr/>
          <p:nvPr/>
        </p:nvSpPr>
        <p:spPr>
          <a:xfrm rot="5400000" flipH="1" flipV="1">
            <a:off x="98129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0" name="Teardrop 3"/>
          <p:cNvSpPr/>
          <p:nvPr/>
        </p:nvSpPr>
        <p:spPr>
          <a:xfrm rot="5400000" flipH="1" flipV="1">
            <a:off x="89703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1" name="Teardrop 3"/>
          <p:cNvSpPr/>
          <p:nvPr/>
        </p:nvSpPr>
        <p:spPr>
          <a:xfrm rot="5400000" flipH="1" flipV="1">
            <a:off x="11498011"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2" name="Teardrop 3"/>
          <p:cNvSpPr/>
          <p:nvPr/>
        </p:nvSpPr>
        <p:spPr>
          <a:xfrm rot="5400000" flipH="1" flipV="1">
            <a:off x="106554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3"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4" name="Oval 843"/>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5" name="Oval 844"/>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6" name="Oval 845"/>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7" name="Oval 846"/>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8" name="Oval 847"/>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9" name="Oval 848"/>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0" name="Oval 849"/>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1" name="Oval 850"/>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2" name="Oval 851"/>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3" name="Oval 852"/>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4" name="Oval 853"/>
          <p:cNvSpPr/>
          <p:nvPr/>
        </p:nvSpPr>
        <p:spPr>
          <a:xfrm>
            <a:off x="100346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5" name="Oval 854"/>
          <p:cNvSpPr/>
          <p:nvPr/>
        </p:nvSpPr>
        <p:spPr>
          <a:xfrm>
            <a:off x="91921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6" name="Oval 855"/>
          <p:cNvSpPr/>
          <p:nvPr/>
        </p:nvSpPr>
        <p:spPr>
          <a:xfrm>
            <a:off x="11719750"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7" name="Oval 856"/>
          <p:cNvSpPr/>
          <p:nvPr/>
        </p:nvSpPr>
        <p:spPr>
          <a:xfrm>
            <a:off x="108772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8"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9"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0"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1"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2"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3"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4"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5"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6"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7" name="Teardrop 3"/>
          <p:cNvSpPr/>
          <p:nvPr/>
        </p:nvSpPr>
        <p:spPr>
          <a:xfrm rot="5400000" flipH="1" flipV="1">
            <a:off x="93913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8"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9" name="Teardrop 3"/>
          <p:cNvSpPr/>
          <p:nvPr/>
        </p:nvSpPr>
        <p:spPr>
          <a:xfrm rot="5400000" flipH="1" flipV="1">
            <a:off x="11076421"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0" name="Teardrop 3"/>
          <p:cNvSpPr/>
          <p:nvPr/>
        </p:nvSpPr>
        <p:spPr>
          <a:xfrm rot="5400000" flipH="1" flipV="1">
            <a:off x="102338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1"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2" name="Teardrop 3"/>
          <p:cNvSpPr/>
          <p:nvPr/>
        </p:nvSpPr>
        <p:spPr>
          <a:xfrm rot="5400000" flipH="1" flipV="1">
            <a:off x="11760002" y="4069935"/>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8" y="250112"/>
                  <a:pt x="155376" y="250112"/>
                </a:cubicBezTo>
                <a:cubicBezTo>
                  <a:pt x="174455" y="249746"/>
                  <a:pt x="198601" y="254980"/>
                  <a:pt x="211458" y="268141"/>
                </a:cubicBezTo>
                <a:cubicBezTo>
                  <a:pt x="215886"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7"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60" y="254779"/>
                  <a:pt x="246352" y="254786"/>
                </a:cubicBezTo>
                <a:cubicBezTo>
                  <a:pt x="246345"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9"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90" y="195895"/>
                  <a:pt x="53000" y="178457"/>
                  <a:pt x="53000" y="159854"/>
                </a:cubicBezTo>
                <a:cubicBezTo>
                  <a:pt x="53000" y="132604"/>
                  <a:pt x="63706" y="107854"/>
                  <a:pt x="81286" y="89721"/>
                </a:cubicBez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3" name="Oval 872"/>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4" name="Oval 873"/>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5" name="Oval 874"/>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6" name="Oval 875"/>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7" name="Oval 876"/>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8" name="Oval 877"/>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9" name="Oval 878"/>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0" name="Oval 879"/>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1" name="Oval 880"/>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2" name="Oval 881"/>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3" name="Oval 882"/>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4" name="Oval 883"/>
          <p:cNvSpPr/>
          <p:nvPr/>
        </p:nvSpPr>
        <p:spPr>
          <a:xfrm>
            <a:off x="104568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5" name="Oval 884"/>
          <p:cNvSpPr/>
          <p:nvPr/>
        </p:nvSpPr>
        <p:spPr>
          <a:xfrm>
            <a:off x="96142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6" name="Oval 885"/>
          <p:cNvSpPr/>
          <p:nvPr/>
        </p:nvSpPr>
        <p:spPr>
          <a:xfrm>
            <a:off x="112993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7"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8"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9"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0"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1"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2"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3"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4"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5"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6"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7" name="Teardrop 3"/>
          <p:cNvSpPr/>
          <p:nvPr/>
        </p:nvSpPr>
        <p:spPr>
          <a:xfrm rot="5400000" flipH="1" flipV="1">
            <a:off x="100063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8" name="Teardrop 3"/>
          <p:cNvSpPr/>
          <p:nvPr/>
        </p:nvSpPr>
        <p:spPr>
          <a:xfrm rot="5400000" flipH="1" flipV="1">
            <a:off x="916376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7"/>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9" name="Teardrop 3"/>
          <p:cNvSpPr/>
          <p:nvPr/>
        </p:nvSpPr>
        <p:spPr>
          <a:xfrm rot="5400000" flipH="1" flipV="1">
            <a:off x="11691380"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0" name="Teardrop 3"/>
          <p:cNvSpPr/>
          <p:nvPr/>
        </p:nvSpPr>
        <p:spPr>
          <a:xfrm rot="5400000" flipH="1" flipV="1">
            <a:off x="108488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1"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2" name="Oval 1651"/>
          <p:cNvSpPr/>
          <p:nvPr/>
        </p:nvSpPr>
        <p:spPr>
          <a:xfrm>
            <a:off x="812619" y="4561319"/>
            <a:ext cx="11030995" cy="10682"/>
          </a:xfrm>
          <a:custGeom>
            <a:avLst/>
            <a:gdLst/>
            <a:ahLst/>
            <a:cxnLst/>
            <a:rect l="l" t="t" r="r" b="b"/>
            <a:pathLst>
              <a:path w="11030995" h="10682">
                <a:moveTo>
                  <a:pt x="10992007" y="0"/>
                </a:moveTo>
                <a:cubicBezTo>
                  <a:pt x="11006265" y="0"/>
                  <a:pt x="11019702" y="3516"/>
                  <a:pt x="11030995" y="10682"/>
                </a:cubicBezTo>
                <a:lnTo>
                  <a:pt x="10953019" y="10682"/>
                </a:lnTo>
                <a:cubicBezTo>
                  <a:pt x="10964312" y="3516"/>
                  <a:pt x="10977749" y="0"/>
                  <a:pt x="10992007" y="0"/>
                </a:cubicBezTo>
                <a:close/>
                <a:moveTo>
                  <a:pt x="10149468" y="0"/>
                </a:moveTo>
                <a:cubicBezTo>
                  <a:pt x="10163726" y="0"/>
                  <a:pt x="10177163" y="3516"/>
                  <a:pt x="10188456" y="10682"/>
                </a:cubicBezTo>
                <a:lnTo>
                  <a:pt x="10110480" y="10682"/>
                </a:lnTo>
                <a:cubicBezTo>
                  <a:pt x="10121773" y="3516"/>
                  <a:pt x="10135210" y="0"/>
                  <a:pt x="10149468" y="0"/>
                </a:cubicBezTo>
                <a:close/>
                <a:moveTo>
                  <a:pt x="9306928" y="0"/>
                </a:moveTo>
                <a:cubicBezTo>
                  <a:pt x="9321186" y="0"/>
                  <a:pt x="9334623" y="3516"/>
                  <a:pt x="9345916" y="10682"/>
                </a:cubicBezTo>
                <a:lnTo>
                  <a:pt x="9267940" y="10682"/>
                </a:lnTo>
                <a:cubicBezTo>
                  <a:pt x="9279233" y="3516"/>
                  <a:pt x="9292670" y="0"/>
                  <a:pt x="9306928" y="0"/>
                </a:cubicBezTo>
                <a:close/>
                <a:moveTo>
                  <a:pt x="8464388" y="0"/>
                </a:moveTo>
                <a:cubicBezTo>
                  <a:pt x="8478646" y="0"/>
                  <a:pt x="8492083" y="3516"/>
                  <a:pt x="8503376" y="10682"/>
                </a:cubicBezTo>
                <a:lnTo>
                  <a:pt x="8425400" y="10682"/>
                </a:lnTo>
                <a:cubicBezTo>
                  <a:pt x="8436693" y="3516"/>
                  <a:pt x="8450130" y="0"/>
                  <a:pt x="8464388" y="0"/>
                </a:cubicBezTo>
                <a:close/>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3" name="Oval 902"/>
          <p:cNvSpPr/>
          <p:nvPr/>
        </p:nvSpPr>
        <p:spPr>
          <a:xfrm>
            <a:off x="71204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4" name="Oval 903"/>
          <p:cNvSpPr/>
          <p:nvPr/>
        </p:nvSpPr>
        <p:spPr>
          <a:xfrm>
            <a:off x="3774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5" name="Oval 904"/>
          <p:cNvSpPr/>
          <p:nvPr/>
        </p:nvSpPr>
        <p:spPr>
          <a:xfrm>
            <a:off x="12203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6" name="Oval 905"/>
          <p:cNvSpPr/>
          <p:nvPr/>
        </p:nvSpPr>
        <p:spPr>
          <a:xfrm>
            <a:off x="20632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7" name="Oval 906"/>
          <p:cNvSpPr/>
          <p:nvPr/>
        </p:nvSpPr>
        <p:spPr>
          <a:xfrm>
            <a:off x="29060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8" name="Oval 907"/>
          <p:cNvSpPr/>
          <p:nvPr/>
        </p:nvSpPr>
        <p:spPr>
          <a:xfrm>
            <a:off x="37489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9" name="Oval 908"/>
          <p:cNvSpPr/>
          <p:nvPr/>
        </p:nvSpPr>
        <p:spPr>
          <a:xfrm>
            <a:off x="45918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0" name="Oval 909"/>
          <p:cNvSpPr/>
          <p:nvPr/>
        </p:nvSpPr>
        <p:spPr>
          <a:xfrm>
            <a:off x="54347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1" name="Oval 910"/>
          <p:cNvSpPr/>
          <p:nvPr/>
        </p:nvSpPr>
        <p:spPr>
          <a:xfrm>
            <a:off x="62776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2" name="Oval 911"/>
          <p:cNvSpPr/>
          <p:nvPr/>
        </p:nvSpPr>
        <p:spPr>
          <a:xfrm>
            <a:off x="88062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3" name="Oval 912"/>
          <p:cNvSpPr/>
          <p:nvPr/>
        </p:nvSpPr>
        <p:spPr>
          <a:xfrm>
            <a:off x="79633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4" name="Oval 913"/>
          <p:cNvSpPr/>
          <p:nvPr/>
        </p:nvSpPr>
        <p:spPr>
          <a:xfrm>
            <a:off x="104920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5" name="Oval 914"/>
          <p:cNvSpPr/>
          <p:nvPr/>
        </p:nvSpPr>
        <p:spPr>
          <a:xfrm>
            <a:off x="96491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6" name="Oval 915"/>
          <p:cNvSpPr/>
          <p:nvPr/>
        </p:nvSpPr>
        <p:spPr>
          <a:xfrm>
            <a:off x="113348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7" name="Oval 916"/>
          <p:cNvSpPr/>
          <p:nvPr/>
        </p:nvSpPr>
        <p:spPr>
          <a:xfrm>
            <a:off x="71204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8" name="Oval 917"/>
          <p:cNvSpPr/>
          <p:nvPr/>
        </p:nvSpPr>
        <p:spPr>
          <a:xfrm>
            <a:off x="3774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9" name="Oval 918"/>
          <p:cNvSpPr/>
          <p:nvPr/>
        </p:nvSpPr>
        <p:spPr>
          <a:xfrm>
            <a:off x="12203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0" name="Oval 919"/>
          <p:cNvSpPr/>
          <p:nvPr/>
        </p:nvSpPr>
        <p:spPr>
          <a:xfrm>
            <a:off x="20632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1" name="Oval 920"/>
          <p:cNvSpPr/>
          <p:nvPr/>
        </p:nvSpPr>
        <p:spPr>
          <a:xfrm>
            <a:off x="29060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2" name="Oval 921"/>
          <p:cNvSpPr/>
          <p:nvPr/>
        </p:nvSpPr>
        <p:spPr>
          <a:xfrm>
            <a:off x="37489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3" name="Oval 922"/>
          <p:cNvSpPr/>
          <p:nvPr/>
        </p:nvSpPr>
        <p:spPr>
          <a:xfrm>
            <a:off x="45918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4" name="Oval 923"/>
          <p:cNvSpPr/>
          <p:nvPr/>
        </p:nvSpPr>
        <p:spPr>
          <a:xfrm>
            <a:off x="54347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5" name="Oval 924"/>
          <p:cNvSpPr/>
          <p:nvPr/>
        </p:nvSpPr>
        <p:spPr>
          <a:xfrm>
            <a:off x="62776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6" name="Oval 925"/>
          <p:cNvSpPr/>
          <p:nvPr/>
        </p:nvSpPr>
        <p:spPr>
          <a:xfrm>
            <a:off x="88062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7" name="Oval 926"/>
          <p:cNvSpPr/>
          <p:nvPr/>
        </p:nvSpPr>
        <p:spPr>
          <a:xfrm>
            <a:off x="79633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8" name="Oval 927"/>
          <p:cNvSpPr/>
          <p:nvPr/>
        </p:nvSpPr>
        <p:spPr>
          <a:xfrm>
            <a:off x="104920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9" name="Oval 928"/>
          <p:cNvSpPr/>
          <p:nvPr/>
        </p:nvSpPr>
        <p:spPr>
          <a:xfrm>
            <a:off x="96491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0" name="Oval 929"/>
          <p:cNvSpPr/>
          <p:nvPr/>
        </p:nvSpPr>
        <p:spPr>
          <a:xfrm>
            <a:off x="113348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1" name="Oval 930"/>
          <p:cNvSpPr/>
          <p:nvPr/>
        </p:nvSpPr>
        <p:spPr>
          <a:xfrm>
            <a:off x="71204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2" name="Oval 931"/>
          <p:cNvSpPr/>
          <p:nvPr/>
        </p:nvSpPr>
        <p:spPr>
          <a:xfrm>
            <a:off x="3774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3" name="Oval 932"/>
          <p:cNvSpPr/>
          <p:nvPr/>
        </p:nvSpPr>
        <p:spPr>
          <a:xfrm>
            <a:off x="12203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4" name="Oval 933"/>
          <p:cNvSpPr/>
          <p:nvPr/>
        </p:nvSpPr>
        <p:spPr>
          <a:xfrm>
            <a:off x="20632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5" name="Oval 934"/>
          <p:cNvSpPr/>
          <p:nvPr/>
        </p:nvSpPr>
        <p:spPr>
          <a:xfrm>
            <a:off x="29060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6" name="Oval 935"/>
          <p:cNvSpPr/>
          <p:nvPr/>
        </p:nvSpPr>
        <p:spPr>
          <a:xfrm>
            <a:off x="37489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7" name="Oval 936"/>
          <p:cNvSpPr/>
          <p:nvPr/>
        </p:nvSpPr>
        <p:spPr>
          <a:xfrm>
            <a:off x="45918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8" name="Oval 937"/>
          <p:cNvSpPr/>
          <p:nvPr/>
        </p:nvSpPr>
        <p:spPr>
          <a:xfrm>
            <a:off x="54347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9" name="Oval 938"/>
          <p:cNvSpPr/>
          <p:nvPr/>
        </p:nvSpPr>
        <p:spPr>
          <a:xfrm>
            <a:off x="62776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0" name="Oval 939"/>
          <p:cNvSpPr/>
          <p:nvPr/>
        </p:nvSpPr>
        <p:spPr>
          <a:xfrm>
            <a:off x="88062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1" name="Oval 940"/>
          <p:cNvSpPr/>
          <p:nvPr/>
        </p:nvSpPr>
        <p:spPr>
          <a:xfrm>
            <a:off x="79633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2" name="Oval 941"/>
          <p:cNvSpPr/>
          <p:nvPr/>
        </p:nvSpPr>
        <p:spPr>
          <a:xfrm>
            <a:off x="104920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3" name="Oval 942"/>
          <p:cNvSpPr/>
          <p:nvPr/>
        </p:nvSpPr>
        <p:spPr>
          <a:xfrm>
            <a:off x="96491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4" name="Oval 943"/>
          <p:cNvSpPr/>
          <p:nvPr/>
        </p:nvSpPr>
        <p:spPr>
          <a:xfrm>
            <a:off x="113348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5" name="Oval 944"/>
          <p:cNvSpPr/>
          <p:nvPr/>
        </p:nvSpPr>
        <p:spPr>
          <a:xfrm>
            <a:off x="71204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6" name="Oval 945"/>
          <p:cNvSpPr/>
          <p:nvPr/>
        </p:nvSpPr>
        <p:spPr>
          <a:xfrm>
            <a:off x="3774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7" name="Oval 946"/>
          <p:cNvSpPr/>
          <p:nvPr/>
        </p:nvSpPr>
        <p:spPr>
          <a:xfrm>
            <a:off x="12203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8" name="Oval 947"/>
          <p:cNvSpPr/>
          <p:nvPr/>
        </p:nvSpPr>
        <p:spPr>
          <a:xfrm>
            <a:off x="20632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9" name="Oval 948"/>
          <p:cNvSpPr/>
          <p:nvPr/>
        </p:nvSpPr>
        <p:spPr>
          <a:xfrm>
            <a:off x="29060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0" name="Oval 949"/>
          <p:cNvSpPr/>
          <p:nvPr/>
        </p:nvSpPr>
        <p:spPr>
          <a:xfrm>
            <a:off x="37489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1" name="Oval 950"/>
          <p:cNvSpPr/>
          <p:nvPr/>
        </p:nvSpPr>
        <p:spPr>
          <a:xfrm>
            <a:off x="45918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2" name="Oval 951"/>
          <p:cNvSpPr/>
          <p:nvPr/>
        </p:nvSpPr>
        <p:spPr>
          <a:xfrm>
            <a:off x="54347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3" name="Oval 952"/>
          <p:cNvSpPr/>
          <p:nvPr/>
        </p:nvSpPr>
        <p:spPr>
          <a:xfrm>
            <a:off x="62776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4" name="Oval 953"/>
          <p:cNvSpPr/>
          <p:nvPr/>
        </p:nvSpPr>
        <p:spPr>
          <a:xfrm>
            <a:off x="88062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5" name="Oval 954"/>
          <p:cNvSpPr/>
          <p:nvPr/>
        </p:nvSpPr>
        <p:spPr>
          <a:xfrm>
            <a:off x="79633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6" name="Oval 955"/>
          <p:cNvSpPr/>
          <p:nvPr/>
        </p:nvSpPr>
        <p:spPr>
          <a:xfrm>
            <a:off x="104920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7" name="Oval 956"/>
          <p:cNvSpPr/>
          <p:nvPr/>
        </p:nvSpPr>
        <p:spPr>
          <a:xfrm>
            <a:off x="96491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8" name="Oval 957"/>
          <p:cNvSpPr/>
          <p:nvPr/>
        </p:nvSpPr>
        <p:spPr>
          <a:xfrm>
            <a:off x="113348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9" name="Oval 958"/>
          <p:cNvSpPr/>
          <p:nvPr/>
        </p:nvSpPr>
        <p:spPr>
          <a:xfrm>
            <a:off x="71204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0" name="Oval 959"/>
          <p:cNvSpPr/>
          <p:nvPr/>
        </p:nvSpPr>
        <p:spPr>
          <a:xfrm>
            <a:off x="3774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1" name="Oval 960"/>
          <p:cNvSpPr/>
          <p:nvPr/>
        </p:nvSpPr>
        <p:spPr>
          <a:xfrm>
            <a:off x="12203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2" name="Oval 961"/>
          <p:cNvSpPr/>
          <p:nvPr/>
        </p:nvSpPr>
        <p:spPr>
          <a:xfrm>
            <a:off x="20632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3" name="Oval 962"/>
          <p:cNvSpPr/>
          <p:nvPr/>
        </p:nvSpPr>
        <p:spPr>
          <a:xfrm>
            <a:off x="29060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4" name="Oval 963"/>
          <p:cNvSpPr/>
          <p:nvPr/>
        </p:nvSpPr>
        <p:spPr>
          <a:xfrm>
            <a:off x="37489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5" name="Oval 964"/>
          <p:cNvSpPr/>
          <p:nvPr/>
        </p:nvSpPr>
        <p:spPr>
          <a:xfrm>
            <a:off x="45918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6" name="Oval 965"/>
          <p:cNvSpPr/>
          <p:nvPr/>
        </p:nvSpPr>
        <p:spPr>
          <a:xfrm>
            <a:off x="54347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7" name="Oval 966"/>
          <p:cNvSpPr/>
          <p:nvPr/>
        </p:nvSpPr>
        <p:spPr>
          <a:xfrm>
            <a:off x="62776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8" name="Oval 967"/>
          <p:cNvSpPr/>
          <p:nvPr/>
        </p:nvSpPr>
        <p:spPr>
          <a:xfrm>
            <a:off x="88062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9" name="Oval 968"/>
          <p:cNvSpPr/>
          <p:nvPr/>
        </p:nvSpPr>
        <p:spPr>
          <a:xfrm>
            <a:off x="79633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70" name="Oval 969"/>
          <p:cNvSpPr/>
          <p:nvPr/>
        </p:nvSpPr>
        <p:spPr>
          <a:xfrm>
            <a:off x="104920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71" name="Oval 970"/>
          <p:cNvSpPr/>
          <p:nvPr/>
        </p:nvSpPr>
        <p:spPr>
          <a:xfrm>
            <a:off x="96491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72" name="Oval 971"/>
          <p:cNvSpPr/>
          <p:nvPr/>
        </p:nvSpPr>
        <p:spPr>
          <a:xfrm>
            <a:off x="113348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tIns="45720" rIns="91440" bIns="4572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5/25/2015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410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5/25/2015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47614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3"/>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5/25/2015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86648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5/25/2015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35960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5/25/2015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69502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5/25/2015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48697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3">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5/25/2015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cxnSp>
        <p:nvCxnSpPr>
          <p:cNvPr id="9" name="Straight Connector 8"/>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216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5/25/2015</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52706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135.jp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image" Target="../media/image139.gif"/><Relationship Id="rId1" Type="http://schemas.openxmlformats.org/officeDocument/2006/relationships/slideLayout" Target="../slideLayouts/slideLayout3.xml"/><Relationship Id="rId6" Type="http://schemas.openxmlformats.org/officeDocument/2006/relationships/image" Target="../media/image143.jpg"/><Relationship Id="rId5" Type="http://schemas.openxmlformats.org/officeDocument/2006/relationships/image" Target="../media/image142.gif"/><Relationship Id="rId4" Type="http://schemas.openxmlformats.org/officeDocument/2006/relationships/image" Target="../media/image141.jpg"/></Relationships>
</file>

<file path=ppt/slides/_rels/slide106.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145.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146.jp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142.gif"/><Relationship Id="rId2" Type="http://schemas.openxmlformats.org/officeDocument/2006/relationships/image" Target="../media/image14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148.jp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151.jp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152.jp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53.jp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jp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image" Target="../media/image156.jpg"/><Relationship Id="rId1" Type="http://schemas.openxmlformats.org/officeDocument/2006/relationships/slideLayout" Target="../slideLayouts/slideLayout4.xml"/><Relationship Id="rId4" Type="http://schemas.openxmlformats.org/officeDocument/2006/relationships/image" Target="../media/image158.jpg"/></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3.xml"/><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3.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2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3.xml"/><Relationship Id="rId5" Type="http://schemas.openxmlformats.org/officeDocument/2006/relationships/image" Target="../media/image59.jpg"/><Relationship Id="rId4" Type="http://schemas.openxmlformats.org/officeDocument/2006/relationships/image" Target="../media/image58.jpg"/></Relationships>
</file>

<file path=ppt/slides/_rels/slide4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3.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67.jpg"/></Relationships>
</file>

<file path=ppt/slides/_rels/slide52.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3.xml"/><Relationship Id="rId5" Type="http://schemas.openxmlformats.org/officeDocument/2006/relationships/image" Target="../media/image78.gif"/><Relationship Id="rId4" Type="http://schemas.openxmlformats.org/officeDocument/2006/relationships/image" Target="../media/image77.jpg"/></Relationships>
</file>

<file path=ppt/slides/_rels/slide61.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83.gif"/><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86.gif"/><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87.gif"/><Relationship Id="rId2" Type="http://schemas.openxmlformats.org/officeDocument/2006/relationships/image" Target="../media/image7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88.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jp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image" Target="../media/image95.jp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98.gif"/><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3.xml"/><Relationship Id="rId5" Type="http://schemas.openxmlformats.org/officeDocument/2006/relationships/image" Target="../media/image102.jpg"/><Relationship Id="rId4" Type="http://schemas.openxmlformats.org/officeDocument/2006/relationships/image" Target="../media/image101.jpg"/></Relationships>
</file>

<file path=ppt/slides/_rels/slide78.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g"/><Relationship Id="rId1" Type="http://schemas.openxmlformats.org/officeDocument/2006/relationships/slideLayout" Target="../slideLayouts/slideLayout4.xml"/><Relationship Id="rId5" Type="http://schemas.openxmlformats.org/officeDocument/2006/relationships/image" Target="../media/image109.jpg"/><Relationship Id="rId4" Type="http://schemas.openxmlformats.org/officeDocument/2006/relationships/image" Target="../media/image108.png"/></Relationships>
</file>

<file path=ppt/slides/_rels/slide82.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10.jpg"/><Relationship Id="rId1" Type="http://schemas.openxmlformats.org/officeDocument/2006/relationships/slideLayout" Target="../slideLayouts/slideLayout3.xml"/><Relationship Id="rId5" Type="http://schemas.openxmlformats.org/officeDocument/2006/relationships/image" Target="../media/image113.gif"/><Relationship Id="rId4" Type="http://schemas.openxmlformats.org/officeDocument/2006/relationships/image" Target="../media/image112.gif"/></Relationships>
</file>

<file path=ppt/slides/_rels/slide83.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image" Target="../media/image117.jpg"/><Relationship Id="rId1" Type="http://schemas.openxmlformats.org/officeDocument/2006/relationships/slideLayout" Target="../slideLayouts/slideLayout4.xml"/><Relationship Id="rId4" Type="http://schemas.openxmlformats.org/officeDocument/2006/relationships/image" Target="../media/image119.gif"/></Relationships>
</file>

<file path=ppt/slides/_rels/slide87.xml.rels><?xml version="1.0" encoding="UTF-8" standalone="yes"?>
<Relationships xmlns="http://schemas.openxmlformats.org/package/2006/relationships"><Relationship Id="rId2" Type="http://schemas.openxmlformats.org/officeDocument/2006/relationships/image" Target="../media/image120.jp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jpg"/><Relationship Id="rId1" Type="http://schemas.openxmlformats.org/officeDocument/2006/relationships/slideLayout" Target="../slideLayouts/slideLayout3.xml"/><Relationship Id="rId4" Type="http://schemas.openxmlformats.org/officeDocument/2006/relationships/image" Target="../media/image126.jpg"/></Relationships>
</file>

<file path=ppt/slides/_rels/slide93.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125.jp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130.jp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3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101 people to be able to identify for the US-VA History SOL Test</a:t>
            </a:r>
            <a:endParaRPr lang="en-US" dirty="0"/>
          </a:p>
        </p:txBody>
      </p:sp>
      <p:sp>
        <p:nvSpPr>
          <p:cNvPr id="3" name="Subtitle 2"/>
          <p:cNvSpPr>
            <a:spLocks noGrp="1"/>
          </p:cNvSpPr>
          <p:nvPr>
            <p:ph type="subTitle" idx="1"/>
          </p:nvPr>
        </p:nvSpPr>
        <p:spPr/>
        <p:txBody>
          <a:bodyPr/>
          <a:lstStyle/>
          <a:p>
            <a:r>
              <a:rPr lang="en-US" dirty="0" smtClean="0"/>
              <a:t>IF YOU KNOW WHY EACH OF THESE INDIVIDUALS IS IMPORTANT, YOU ARE ON YOUR WAY!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06459">
            <a:off x="627380" y="494792"/>
            <a:ext cx="3042920" cy="368642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5337" y="195589"/>
            <a:ext cx="3000834" cy="38766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34042">
            <a:off x="6207760" y="301624"/>
            <a:ext cx="3386252" cy="38766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80531" y="195588"/>
            <a:ext cx="2669592" cy="4094487"/>
          </a:xfrm>
          <a:prstGeom prst="rect">
            <a:avLst/>
          </a:prstGeom>
        </p:spPr>
      </p:pic>
    </p:spTree>
    <p:extLst>
      <p:ext uri="{BB962C8B-B14F-4D97-AF65-F5344CB8AC3E}">
        <p14:creationId xmlns:p14="http://schemas.microsoft.com/office/powerpoint/2010/main" val="1083914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037522"/>
          </a:xfrm>
        </p:spPr>
        <p:txBody>
          <a:bodyPr/>
          <a:lstStyle/>
          <a:p>
            <a:r>
              <a:rPr lang="en-US" dirty="0" smtClean="0"/>
              <a:t>#8.  Thomas </a:t>
            </a:r>
            <a:r>
              <a:rPr lang="en-US" dirty="0" err="1" smtClean="0"/>
              <a:t>paine</a:t>
            </a:r>
            <a:r>
              <a:rPr lang="en-US" dirty="0" smtClean="0"/>
              <a:t> and </a:t>
            </a:r>
            <a:r>
              <a:rPr lang="en-US" i="1" u="sng" dirty="0" smtClean="0"/>
              <a:t>common sense</a:t>
            </a:r>
            <a:endParaRPr lang="en-US" i="1" u="sng" dirty="0"/>
          </a:p>
        </p:txBody>
      </p:sp>
      <p:sp>
        <p:nvSpPr>
          <p:cNvPr id="3" name="Content Placeholder 2"/>
          <p:cNvSpPr>
            <a:spLocks noGrp="1"/>
          </p:cNvSpPr>
          <p:nvPr>
            <p:ph sz="half" idx="1"/>
          </p:nvPr>
        </p:nvSpPr>
        <p:spPr>
          <a:xfrm>
            <a:off x="1004552" y="1519707"/>
            <a:ext cx="7212169" cy="5164428"/>
          </a:xfrm>
        </p:spPr>
        <p:txBody>
          <a:bodyPr>
            <a:normAutofit/>
          </a:bodyPr>
          <a:lstStyle/>
          <a:p>
            <a:pPr>
              <a:buFont typeface="Wingdings" panose="05000000000000000000" pitchFamily="2" charset="2"/>
              <a:buChar char="q"/>
            </a:pPr>
            <a:r>
              <a:rPr lang="en-US" dirty="0" smtClean="0"/>
              <a:t>  Thomas Paine was an agitator and an amateur political theorist who traveled the world.</a:t>
            </a:r>
          </a:p>
          <a:p>
            <a:pPr>
              <a:buFont typeface="Wingdings" panose="05000000000000000000" pitchFamily="2" charset="2"/>
              <a:buChar char="q"/>
            </a:pPr>
            <a:r>
              <a:rPr lang="en-US" dirty="0" smtClean="0"/>
              <a:t>  Paine wrote two very important essays, published as pamphlets in America.  The first was called </a:t>
            </a:r>
            <a:r>
              <a:rPr lang="en-US" b="1" i="1" u="sng" dirty="0" smtClean="0">
                <a:effectLst>
                  <a:outerShdw blurRad="38100" dist="38100" dir="2700000" algn="tl">
                    <a:srgbClr val="000000">
                      <a:alpha val="43137"/>
                    </a:srgbClr>
                  </a:outerShdw>
                </a:effectLst>
              </a:rPr>
              <a:t>Common Sense</a:t>
            </a:r>
            <a:r>
              <a:rPr lang="en-US" dirty="0" smtClean="0"/>
              <a:t>, and in the pamphlet he argued that Americans must declare their independence from England because all natural law supported their cause!  He encouraged Jefferson’s Declaration.</a:t>
            </a:r>
          </a:p>
          <a:p>
            <a:pPr>
              <a:buFont typeface="Wingdings" panose="05000000000000000000" pitchFamily="2" charset="2"/>
              <a:buChar char="q"/>
            </a:pPr>
            <a:r>
              <a:rPr lang="en-US" dirty="0" smtClean="0"/>
              <a:t>  Thomas Paine also wrote a follow up pamphlet called </a:t>
            </a:r>
            <a:r>
              <a:rPr lang="en-US" b="1" i="1" u="sng" dirty="0" smtClean="0">
                <a:effectLst>
                  <a:outerShdw blurRad="38100" dist="38100" dir="2700000" algn="tl">
                    <a:srgbClr val="000000">
                      <a:alpha val="43137"/>
                    </a:srgbClr>
                  </a:outerShdw>
                </a:effectLst>
              </a:rPr>
              <a:t>The American Crisis</a:t>
            </a:r>
            <a:r>
              <a:rPr lang="en-US" dirty="0" smtClean="0"/>
              <a:t>.  This was meant to inspire the soldiers of the Continental Army, and began with the famous lines:</a:t>
            </a:r>
          </a:p>
          <a:p>
            <a:pPr>
              <a:buFont typeface="Wingdings" panose="05000000000000000000" pitchFamily="2" charset="2"/>
              <a:buChar char="q"/>
            </a:pPr>
            <a:r>
              <a:rPr lang="en-US" i="1" dirty="0" smtClean="0">
                <a:latin typeface="Narkisim" panose="020E0502050101010101" pitchFamily="34" charset="-79"/>
                <a:cs typeface="Narkisim" panose="020E0502050101010101" pitchFamily="34" charset="-79"/>
              </a:rPr>
              <a:t>“These are the times that try men’s souls.  The summer patriot and the sunshine soldier will, in this crisis, shrink from the service of their country; but he that stands by it now deserves the thanks of man and woman.  Tyranny, like hell, is not easily conquered.” </a:t>
            </a:r>
            <a:endParaRPr lang="en-US" i="1" dirty="0">
              <a:latin typeface="Narkisim" panose="020E0502050101010101" pitchFamily="34" charset="-79"/>
              <a:cs typeface="Narkisim" panose="020E0502050101010101" pitchFamily="34" charset="-79"/>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36694" y="1614086"/>
            <a:ext cx="3749769" cy="4361711"/>
          </a:xfrm>
        </p:spPr>
      </p:pic>
    </p:spTree>
    <p:extLst>
      <p:ext uri="{BB962C8B-B14F-4D97-AF65-F5344CB8AC3E}">
        <p14:creationId xmlns:p14="http://schemas.microsoft.com/office/powerpoint/2010/main" val="19938175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#88.  John F. Kennedy</a:t>
            </a:r>
            <a:endParaRPr lang="en-US" dirty="0"/>
          </a:p>
        </p:txBody>
      </p:sp>
      <p:sp>
        <p:nvSpPr>
          <p:cNvPr id="3" name="Content Placeholder 2"/>
          <p:cNvSpPr>
            <a:spLocks noGrp="1"/>
          </p:cNvSpPr>
          <p:nvPr>
            <p:ph sz="half" idx="1"/>
          </p:nvPr>
        </p:nvSpPr>
        <p:spPr>
          <a:xfrm>
            <a:off x="901521" y="1725769"/>
            <a:ext cx="5743977" cy="4855335"/>
          </a:xfrm>
        </p:spPr>
        <p:txBody>
          <a:bodyPr>
            <a:normAutofit fontScale="92500"/>
          </a:bodyPr>
          <a:lstStyle/>
          <a:p>
            <a:r>
              <a:rPr lang="en-US" dirty="0" smtClean="0"/>
              <a:t>President John F. Kennedy: </a:t>
            </a:r>
          </a:p>
          <a:p>
            <a:r>
              <a:rPr lang="en-US" i="1" dirty="0" smtClean="0">
                <a:latin typeface="Narkisim" panose="020E0502050101010101" pitchFamily="34" charset="-79"/>
                <a:cs typeface="Narkisim" panose="020E0502050101010101" pitchFamily="34" charset="-79"/>
              </a:rPr>
              <a:t>“Ask not what your country can do for you; ask what you can do for your country!” </a:t>
            </a:r>
          </a:p>
          <a:p>
            <a:pPr>
              <a:buFont typeface="Wingdings" panose="05000000000000000000" pitchFamily="2" charset="2"/>
              <a:buChar char="q"/>
            </a:pPr>
            <a:r>
              <a:rPr lang="en-US" dirty="0"/>
              <a:t> </a:t>
            </a:r>
            <a:r>
              <a:rPr lang="en-US" dirty="0" smtClean="0"/>
              <a:t> Kennedy was in power for the botched </a:t>
            </a:r>
            <a:r>
              <a:rPr lang="en-US" b="1" i="1" u="sng" dirty="0" smtClean="0">
                <a:effectLst>
                  <a:outerShdw blurRad="38100" dist="38100" dir="2700000" algn="tl">
                    <a:srgbClr val="000000">
                      <a:alpha val="43137"/>
                    </a:srgbClr>
                  </a:outerShdw>
                </a:effectLst>
              </a:rPr>
              <a:t>Bay of Pigs Invasion</a:t>
            </a:r>
            <a:r>
              <a:rPr lang="en-US" dirty="0" smtClean="0"/>
              <a:t> in 1961, an attempt to kill Castro. </a:t>
            </a:r>
          </a:p>
          <a:p>
            <a:pPr>
              <a:buFont typeface="Wingdings" panose="05000000000000000000" pitchFamily="2" charset="2"/>
              <a:buChar char="q"/>
            </a:pPr>
            <a:r>
              <a:rPr lang="en-US" dirty="0"/>
              <a:t> </a:t>
            </a:r>
            <a:r>
              <a:rPr lang="en-US" dirty="0" smtClean="0"/>
              <a:t> During the </a:t>
            </a:r>
            <a:r>
              <a:rPr lang="en-US" b="1" i="1" u="sng" dirty="0" smtClean="0">
                <a:effectLst>
                  <a:outerShdw blurRad="38100" dist="38100" dir="2700000" algn="tl">
                    <a:srgbClr val="000000">
                      <a:alpha val="43137"/>
                    </a:srgbClr>
                  </a:outerShdw>
                </a:effectLst>
              </a:rPr>
              <a:t>Cuban Missile Crisis</a:t>
            </a:r>
            <a:r>
              <a:rPr lang="en-US" dirty="0" smtClean="0"/>
              <a:t>, Kennedy’s steady leadership allowed the US and the USSR to avoid nuclear holocaust.   Eventually he helped to negotiate a solution to the crisis with Nikita Khrushchev. </a:t>
            </a:r>
          </a:p>
          <a:p>
            <a:pPr>
              <a:buFont typeface="Wingdings" panose="05000000000000000000" pitchFamily="2" charset="2"/>
              <a:buChar char="q"/>
            </a:pPr>
            <a:r>
              <a:rPr lang="en-US" dirty="0"/>
              <a:t> </a:t>
            </a:r>
            <a:r>
              <a:rPr lang="en-US" dirty="0" smtClean="0"/>
              <a:t> After MLK delivered the </a:t>
            </a:r>
            <a:r>
              <a:rPr lang="en-US" b="1" i="1" u="sng" dirty="0" smtClean="0">
                <a:effectLst>
                  <a:outerShdw blurRad="38100" dist="38100" dir="2700000" algn="tl">
                    <a:srgbClr val="000000">
                      <a:alpha val="43137"/>
                    </a:srgbClr>
                  </a:outerShdw>
                </a:effectLst>
              </a:rPr>
              <a:t>“I Have A Dream” </a:t>
            </a:r>
            <a:r>
              <a:rPr lang="en-US" dirty="0" smtClean="0"/>
              <a:t>Speech in Washington, DC, August 28</a:t>
            </a:r>
            <a:r>
              <a:rPr lang="en-US" baseline="30000" dirty="0" smtClean="0"/>
              <a:t>th</a:t>
            </a:r>
            <a:r>
              <a:rPr lang="en-US" dirty="0" smtClean="0"/>
              <a:t>, 1963, Kennedy prepared the Civil Rights Act for presentation. </a:t>
            </a:r>
          </a:p>
          <a:p>
            <a:pPr>
              <a:buFont typeface="Wingdings" panose="05000000000000000000" pitchFamily="2" charset="2"/>
              <a:buChar char="q"/>
            </a:pPr>
            <a:r>
              <a:rPr lang="en-US" dirty="0" smtClean="0"/>
              <a:t>  Kennedy was assassinated in November of 1963.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61409" y="550565"/>
            <a:ext cx="4237150" cy="6032643"/>
          </a:xfrm>
        </p:spPr>
      </p:pic>
    </p:spTree>
    <p:extLst>
      <p:ext uri="{BB962C8B-B14F-4D97-AF65-F5344CB8AC3E}">
        <p14:creationId xmlns:p14="http://schemas.microsoft.com/office/powerpoint/2010/main" val="19573223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#89.  Lyndon Baines </a:t>
            </a:r>
            <a:r>
              <a:rPr lang="en-US" dirty="0" err="1" smtClean="0"/>
              <a:t>johnson</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0755" y="1944358"/>
            <a:ext cx="6562960" cy="4469321"/>
          </a:xfrm>
        </p:spPr>
      </p:pic>
      <p:sp>
        <p:nvSpPr>
          <p:cNvPr id="6" name="Content Placeholder 5"/>
          <p:cNvSpPr>
            <a:spLocks noGrp="1"/>
          </p:cNvSpPr>
          <p:nvPr>
            <p:ph sz="half" idx="2"/>
          </p:nvPr>
        </p:nvSpPr>
        <p:spPr>
          <a:xfrm>
            <a:off x="7598535" y="283335"/>
            <a:ext cx="4417453" cy="6375042"/>
          </a:xfrm>
        </p:spPr>
        <p:txBody>
          <a:bodyPr>
            <a:normAutofit/>
          </a:bodyPr>
          <a:lstStyle/>
          <a:p>
            <a:r>
              <a:rPr lang="en-US" dirty="0" smtClean="0"/>
              <a:t>Lyndon Johnson became President after the tragic assassination of JFK. </a:t>
            </a:r>
          </a:p>
          <a:p>
            <a:pPr>
              <a:buFont typeface="Wingdings" panose="05000000000000000000" pitchFamily="2" charset="2"/>
              <a:buChar char="q"/>
            </a:pPr>
            <a:r>
              <a:rPr lang="en-US" dirty="0"/>
              <a:t> </a:t>
            </a:r>
            <a:r>
              <a:rPr lang="en-US" dirty="0" smtClean="0"/>
              <a:t>LBJ proposed the </a:t>
            </a:r>
            <a:r>
              <a:rPr lang="en-US" b="1" i="1" u="sng" dirty="0" smtClean="0">
                <a:effectLst>
                  <a:outerShdw blurRad="38100" dist="38100" dir="2700000" algn="tl">
                    <a:srgbClr val="000000">
                      <a:alpha val="43137"/>
                    </a:srgbClr>
                  </a:outerShdw>
                </a:effectLst>
              </a:rPr>
              <a:t>Great Society </a:t>
            </a:r>
            <a:r>
              <a:rPr lang="en-US" dirty="0" smtClean="0"/>
              <a:t>programs, seeking </a:t>
            </a:r>
            <a:r>
              <a:rPr lang="en-US" b="1" i="1" u="sng" dirty="0" smtClean="0">
                <a:effectLst>
                  <a:outerShdw blurRad="38100" dist="38100" dir="2700000" algn="tl">
                    <a:srgbClr val="000000">
                      <a:alpha val="43137"/>
                    </a:srgbClr>
                  </a:outerShdw>
                </a:effectLst>
              </a:rPr>
              <a:t>Medicaid</a:t>
            </a:r>
            <a:r>
              <a:rPr lang="en-US" dirty="0" smtClean="0"/>
              <a:t> for the poor, </a:t>
            </a:r>
            <a:r>
              <a:rPr lang="en-US" b="1" i="1" u="sng" dirty="0" smtClean="0">
                <a:effectLst>
                  <a:outerShdw blurRad="38100" dist="38100" dir="2700000" algn="tl">
                    <a:srgbClr val="000000">
                      <a:alpha val="43137"/>
                    </a:srgbClr>
                  </a:outerShdw>
                </a:effectLst>
              </a:rPr>
              <a:t>Medicare</a:t>
            </a:r>
            <a:r>
              <a:rPr lang="en-US" dirty="0" smtClean="0"/>
              <a:t> for the elderly and more comprehensive health care.</a:t>
            </a:r>
          </a:p>
          <a:p>
            <a:pPr>
              <a:buFont typeface="Wingdings" panose="05000000000000000000" pitchFamily="2" charset="2"/>
              <a:buChar char="q"/>
            </a:pPr>
            <a:r>
              <a:rPr lang="en-US" dirty="0" smtClean="0"/>
              <a:t>  He started </a:t>
            </a:r>
            <a:r>
              <a:rPr lang="en-US" b="1" i="1" u="sng" dirty="0" smtClean="0">
                <a:effectLst>
                  <a:outerShdw blurRad="38100" dist="38100" dir="2700000" algn="tl">
                    <a:srgbClr val="000000">
                      <a:alpha val="43137"/>
                    </a:srgbClr>
                  </a:outerShdw>
                </a:effectLst>
              </a:rPr>
              <a:t>Head Start </a:t>
            </a:r>
            <a:r>
              <a:rPr lang="en-US" dirty="0" smtClean="0"/>
              <a:t>preschools. </a:t>
            </a:r>
          </a:p>
          <a:p>
            <a:pPr>
              <a:buFont typeface="Wingdings" panose="05000000000000000000" pitchFamily="2" charset="2"/>
              <a:buChar char="q"/>
            </a:pPr>
            <a:r>
              <a:rPr lang="en-US" dirty="0"/>
              <a:t> </a:t>
            </a:r>
            <a:r>
              <a:rPr lang="en-US" dirty="0" smtClean="0"/>
              <a:t> While President LBJ pushed both the </a:t>
            </a:r>
            <a:r>
              <a:rPr lang="en-US" b="1" i="1" u="sng" dirty="0" smtClean="0">
                <a:effectLst>
                  <a:outerShdw blurRad="38100" dist="38100" dir="2700000" algn="tl">
                    <a:srgbClr val="000000">
                      <a:alpha val="43137"/>
                    </a:srgbClr>
                  </a:outerShdw>
                </a:effectLst>
              </a:rPr>
              <a:t>Civil Rights Act of 1964 </a:t>
            </a:r>
            <a:r>
              <a:rPr lang="en-US" dirty="0" smtClean="0"/>
              <a:t>and the </a:t>
            </a:r>
            <a:r>
              <a:rPr lang="en-US" b="1" i="1" u="sng" dirty="0" smtClean="0">
                <a:effectLst>
                  <a:outerShdw blurRad="38100" dist="38100" dir="2700000" algn="tl">
                    <a:srgbClr val="000000">
                      <a:alpha val="43137"/>
                    </a:srgbClr>
                  </a:outerShdw>
                </a:effectLst>
              </a:rPr>
              <a:t>Voting Rights Act of 1965 </a:t>
            </a:r>
            <a:r>
              <a:rPr lang="en-US" dirty="0" smtClean="0"/>
              <a:t>through Congress. </a:t>
            </a:r>
          </a:p>
          <a:p>
            <a:pPr marL="0" indent="0">
              <a:buNone/>
            </a:pPr>
            <a:r>
              <a:rPr lang="en-US" dirty="0" smtClean="0"/>
              <a:t>--------------------------------------------</a:t>
            </a:r>
          </a:p>
          <a:p>
            <a:pPr>
              <a:buFont typeface="Wingdings" panose="05000000000000000000" pitchFamily="2" charset="2"/>
              <a:buChar char="q"/>
            </a:pPr>
            <a:r>
              <a:rPr lang="en-US" dirty="0"/>
              <a:t> </a:t>
            </a:r>
            <a:r>
              <a:rPr lang="en-US" dirty="0" smtClean="0"/>
              <a:t>In 1964, LBJ asked for the </a:t>
            </a:r>
            <a:r>
              <a:rPr lang="en-US" b="1" i="1" u="sng" dirty="0" smtClean="0">
                <a:effectLst>
                  <a:outerShdw blurRad="38100" dist="38100" dir="2700000" algn="tl">
                    <a:srgbClr val="000000">
                      <a:alpha val="43137"/>
                    </a:srgbClr>
                  </a:outerShdw>
                </a:effectLst>
              </a:rPr>
              <a:t>Gulf of Tonkin Resolution</a:t>
            </a:r>
            <a:r>
              <a:rPr lang="en-US" dirty="0" smtClean="0"/>
              <a:t> to fight against communists in </a:t>
            </a:r>
            <a:r>
              <a:rPr lang="en-US" b="1" i="1" u="sng" dirty="0" smtClean="0">
                <a:effectLst>
                  <a:outerShdw blurRad="38100" dist="38100" dir="2700000" algn="tl">
                    <a:srgbClr val="000000">
                      <a:alpha val="43137"/>
                    </a:srgbClr>
                  </a:outerShdw>
                </a:effectLst>
              </a:rPr>
              <a:t>Vietnam</a:t>
            </a:r>
            <a:r>
              <a:rPr lang="en-US" dirty="0" smtClean="0"/>
              <a:t>.  He would escalate American participation in Vietnam in a failed effort until 1968.</a:t>
            </a:r>
          </a:p>
        </p:txBody>
      </p:sp>
    </p:spTree>
    <p:extLst>
      <p:ext uri="{BB962C8B-B14F-4D97-AF65-F5344CB8AC3E}">
        <p14:creationId xmlns:p14="http://schemas.microsoft.com/office/powerpoint/2010/main" val="55127283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#90.  Richard Nixon</a:t>
            </a:r>
            <a:endParaRPr lang="en-US" dirty="0"/>
          </a:p>
        </p:txBody>
      </p:sp>
      <p:sp>
        <p:nvSpPr>
          <p:cNvPr id="3" name="Content Placeholder 2"/>
          <p:cNvSpPr>
            <a:spLocks noGrp="1"/>
          </p:cNvSpPr>
          <p:nvPr>
            <p:ph sz="half" idx="1"/>
          </p:nvPr>
        </p:nvSpPr>
        <p:spPr>
          <a:xfrm>
            <a:off x="1024128" y="1918952"/>
            <a:ext cx="4758486" cy="4390408"/>
          </a:xfrm>
        </p:spPr>
        <p:txBody>
          <a:bodyPr>
            <a:normAutofit lnSpcReduction="10000"/>
          </a:bodyPr>
          <a:lstStyle/>
          <a:p>
            <a:r>
              <a:rPr lang="en-US" dirty="0" smtClean="0"/>
              <a:t>Richard Nixon was elected in 1968.</a:t>
            </a:r>
          </a:p>
          <a:p>
            <a:pPr>
              <a:buFont typeface="Wingdings" panose="05000000000000000000" pitchFamily="2" charset="2"/>
              <a:buChar char="q"/>
            </a:pPr>
            <a:r>
              <a:rPr lang="en-US" dirty="0"/>
              <a:t> </a:t>
            </a:r>
            <a:r>
              <a:rPr lang="en-US" dirty="0" smtClean="0"/>
              <a:t> Nixon claimed he had a </a:t>
            </a:r>
            <a:r>
              <a:rPr lang="en-US" b="1" i="1" u="sng" dirty="0" smtClean="0">
                <a:effectLst>
                  <a:outerShdw blurRad="38100" dist="38100" dir="2700000" algn="tl">
                    <a:srgbClr val="000000">
                      <a:alpha val="43137"/>
                    </a:srgbClr>
                  </a:outerShdw>
                </a:effectLst>
              </a:rPr>
              <a:t>secret plan to pull Americans out of the Vietnam War</a:t>
            </a:r>
            <a:r>
              <a:rPr lang="en-US" dirty="0" smtClean="0"/>
              <a:t>.  </a:t>
            </a:r>
            <a:r>
              <a:rPr lang="en-US" b="1" i="1" u="sng" dirty="0" smtClean="0">
                <a:effectLst>
                  <a:outerShdw blurRad="38100" dist="38100" dir="2700000" algn="tl">
                    <a:srgbClr val="000000">
                      <a:alpha val="43137"/>
                    </a:srgbClr>
                  </a:outerShdw>
                </a:effectLst>
              </a:rPr>
              <a:t>Vietnamization</a:t>
            </a:r>
            <a:r>
              <a:rPr lang="en-US" dirty="0" smtClean="0"/>
              <a:t> simply meant training Vietnamese soldiers to take up the fight on their own.  It failed.</a:t>
            </a:r>
          </a:p>
          <a:p>
            <a:pPr>
              <a:buFont typeface="Wingdings" panose="05000000000000000000" pitchFamily="2" charset="2"/>
              <a:buChar char="q"/>
            </a:pPr>
            <a:r>
              <a:rPr lang="en-US" dirty="0"/>
              <a:t> </a:t>
            </a:r>
            <a:r>
              <a:rPr lang="en-US" dirty="0" smtClean="0"/>
              <a:t> In 1972, </a:t>
            </a:r>
            <a:r>
              <a:rPr lang="en-US" b="1" i="1" u="sng" dirty="0" smtClean="0">
                <a:effectLst>
                  <a:outerShdw blurRad="38100" dist="38100" dir="2700000" algn="tl">
                    <a:srgbClr val="000000">
                      <a:alpha val="43137"/>
                    </a:srgbClr>
                  </a:outerShdw>
                </a:effectLst>
              </a:rPr>
              <a:t>Nixon visited China</a:t>
            </a:r>
            <a:r>
              <a:rPr lang="en-US" dirty="0" smtClean="0"/>
              <a:t>, beginning a policy of </a:t>
            </a:r>
            <a:r>
              <a:rPr lang="en-US" b="1" i="1" u="sng" dirty="0" smtClean="0">
                <a:effectLst>
                  <a:outerShdw blurRad="38100" dist="38100" dir="2700000" algn="tl">
                    <a:srgbClr val="000000">
                      <a:alpha val="43137"/>
                    </a:srgbClr>
                  </a:outerShdw>
                </a:effectLst>
              </a:rPr>
              <a:t>détente </a:t>
            </a:r>
            <a:r>
              <a:rPr lang="en-US" dirty="0" smtClean="0"/>
              <a:t>with communist nations. </a:t>
            </a:r>
          </a:p>
          <a:p>
            <a:pPr>
              <a:buFont typeface="Wingdings" panose="05000000000000000000" pitchFamily="2" charset="2"/>
              <a:buChar char="q"/>
            </a:pPr>
            <a:r>
              <a:rPr lang="en-US" dirty="0"/>
              <a:t> </a:t>
            </a:r>
            <a:r>
              <a:rPr lang="en-US" dirty="0" smtClean="0"/>
              <a:t> Nixon signed the </a:t>
            </a:r>
            <a:r>
              <a:rPr lang="en-US" b="1" i="1" u="sng" dirty="0" smtClean="0">
                <a:effectLst>
                  <a:outerShdw blurRad="38100" dist="38100" dir="2700000" algn="tl">
                    <a:srgbClr val="000000">
                      <a:alpha val="43137"/>
                    </a:srgbClr>
                  </a:outerShdw>
                </a:effectLst>
              </a:rPr>
              <a:t>SALT I Treaty</a:t>
            </a:r>
            <a:r>
              <a:rPr lang="en-US" dirty="0" smtClean="0"/>
              <a:t> with the Soviet Union. </a:t>
            </a:r>
          </a:p>
          <a:p>
            <a:pPr>
              <a:buFont typeface="Wingdings" panose="05000000000000000000" pitchFamily="2" charset="2"/>
              <a:buChar char="q"/>
            </a:pPr>
            <a:r>
              <a:rPr lang="en-US" dirty="0"/>
              <a:t> </a:t>
            </a:r>
            <a:r>
              <a:rPr lang="en-US" dirty="0" smtClean="0"/>
              <a:t> Nixon was forced to resign due to the </a:t>
            </a:r>
            <a:r>
              <a:rPr lang="en-US" b="1" i="1" u="sng" dirty="0" smtClean="0">
                <a:effectLst>
                  <a:outerShdw blurRad="38100" dist="38100" dir="2700000" algn="tl">
                    <a:srgbClr val="000000">
                      <a:alpha val="43137"/>
                    </a:srgbClr>
                  </a:outerShdw>
                </a:effectLst>
              </a:rPr>
              <a:t>Watergate Scandal </a:t>
            </a:r>
            <a:r>
              <a:rPr lang="en-US" dirty="0" smtClean="0"/>
              <a:t>in 1974.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97948" y="450761"/>
            <a:ext cx="5458253" cy="6194738"/>
          </a:xfrm>
        </p:spPr>
      </p:pic>
      <p:sp>
        <p:nvSpPr>
          <p:cNvPr id="6" name="Rounded Rectangle 5"/>
          <p:cNvSpPr/>
          <p:nvPr/>
        </p:nvSpPr>
        <p:spPr>
          <a:xfrm>
            <a:off x="5885646" y="3812146"/>
            <a:ext cx="6168980" cy="101743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800" dirty="0" smtClean="0"/>
              <a:t>The Watergate Scandal</a:t>
            </a:r>
            <a:endParaRPr lang="en-US" sz="4800" dirty="0"/>
          </a:p>
        </p:txBody>
      </p:sp>
    </p:spTree>
    <p:extLst>
      <p:ext uri="{BB962C8B-B14F-4D97-AF65-F5344CB8AC3E}">
        <p14:creationId xmlns:p14="http://schemas.microsoft.com/office/powerpoint/2010/main" val="36091957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#91.  Kent State: Four dead in Ohio</a:t>
            </a:r>
            <a:endParaRPr lang="en-US" dirty="0"/>
          </a:p>
        </p:txBody>
      </p:sp>
      <p:sp>
        <p:nvSpPr>
          <p:cNvPr id="3" name="Content Placeholder 2"/>
          <p:cNvSpPr>
            <a:spLocks noGrp="1"/>
          </p:cNvSpPr>
          <p:nvPr>
            <p:ph sz="half" idx="1"/>
          </p:nvPr>
        </p:nvSpPr>
        <p:spPr>
          <a:xfrm>
            <a:off x="1024128" y="1803042"/>
            <a:ext cx="5170610" cy="4506318"/>
          </a:xfrm>
        </p:spPr>
        <p:txBody>
          <a:bodyPr>
            <a:normAutofit lnSpcReduction="10000"/>
          </a:bodyPr>
          <a:lstStyle/>
          <a:p>
            <a:r>
              <a:rPr lang="en-US" dirty="0" smtClean="0"/>
              <a:t>After it came out that Nixon had authorized secret bombings of the </a:t>
            </a:r>
            <a:r>
              <a:rPr lang="en-US" b="1" i="1" u="sng" dirty="0" smtClean="0">
                <a:effectLst>
                  <a:outerShdw blurRad="38100" dist="38100" dir="2700000" algn="tl">
                    <a:srgbClr val="000000">
                      <a:alpha val="43137"/>
                    </a:srgbClr>
                  </a:outerShdw>
                </a:effectLst>
              </a:rPr>
              <a:t>Ho Chi Minh Trail </a:t>
            </a:r>
            <a:r>
              <a:rPr lang="en-US" dirty="0" smtClean="0"/>
              <a:t>in Cambodia and Laos, </a:t>
            </a:r>
            <a:r>
              <a:rPr lang="en-US" b="1" i="1" u="sng" dirty="0" smtClean="0">
                <a:effectLst>
                  <a:outerShdw blurRad="38100" dist="38100" dir="2700000" algn="tl">
                    <a:srgbClr val="000000">
                      <a:alpha val="43137"/>
                    </a:srgbClr>
                  </a:outerShdw>
                </a:effectLst>
              </a:rPr>
              <a:t>student protests </a:t>
            </a:r>
            <a:r>
              <a:rPr lang="en-US" dirty="0" smtClean="0"/>
              <a:t>across the nation increased. </a:t>
            </a:r>
          </a:p>
          <a:p>
            <a:r>
              <a:rPr lang="en-US" dirty="0" smtClean="0"/>
              <a:t>In 1970, a protest at </a:t>
            </a:r>
            <a:r>
              <a:rPr lang="en-US" b="1" i="1" u="sng" dirty="0" smtClean="0">
                <a:effectLst>
                  <a:outerShdw blurRad="38100" dist="38100" dir="2700000" algn="tl">
                    <a:srgbClr val="000000">
                      <a:alpha val="43137"/>
                    </a:srgbClr>
                  </a:outerShdw>
                </a:effectLst>
              </a:rPr>
              <a:t>Kent State University </a:t>
            </a:r>
            <a:r>
              <a:rPr lang="en-US" dirty="0" smtClean="0"/>
              <a:t>in Ohio turned violent, as students wrecked buildings downtown and set fire to a post office building.</a:t>
            </a:r>
          </a:p>
          <a:p>
            <a:r>
              <a:rPr lang="en-US" dirty="0" smtClean="0"/>
              <a:t>When the came in to subdue the protesters, inexperienced </a:t>
            </a:r>
            <a:r>
              <a:rPr lang="en-US" b="1" i="1" u="sng" dirty="0" smtClean="0">
                <a:effectLst>
                  <a:outerShdw blurRad="38100" dist="38100" dir="2700000" algn="tl">
                    <a:srgbClr val="000000">
                      <a:alpha val="43137"/>
                    </a:srgbClr>
                  </a:outerShdw>
                </a:effectLst>
              </a:rPr>
              <a:t>National Guard members</a:t>
            </a:r>
            <a:r>
              <a:rPr lang="en-US" dirty="0" smtClean="0"/>
              <a:t> fired shots in the air to disperse the crowd.  When the bullets came down, </a:t>
            </a:r>
            <a:r>
              <a:rPr lang="en-US" b="1" i="1" u="sng" dirty="0" smtClean="0">
                <a:effectLst>
                  <a:outerShdw blurRad="38100" dist="38100" dir="2700000" algn="tl">
                    <a:srgbClr val="000000">
                      <a:alpha val="43137"/>
                    </a:srgbClr>
                  </a:outerShdw>
                </a:effectLst>
              </a:rPr>
              <a:t>four students were killed</a:t>
            </a:r>
            <a:r>
              <a:rPr lang="en-US" dirty="0" smtClean="0"/>
              <a:t>.  Protests against the Vietnam War and the conflict between </a:t>
            </a:r>
            <a:r>
              <a:rPr lang="en-US" b="1" i="1" u="sng" dirty="0" smtClean="0">
                <a:effectLst>
                  <a:outerShdw blurRad="38100" dist="38100" dir="2700000" algn="tl">
                    <a:srgbClr val="000000">
                      <a:alpha val="43137"/>
                    </a:srgbClr>
                  </a:outerShdw>
                </a:effectLst>
              </a:rPr>
              <a:t>hawks and doves </a:t>
            </a:r>
            <a:r>
              <a:rPr lang="en-US" dirty="0" smtClean="0"/>
              <a:t>persisted.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34874" y="1815922"/>
            <a:ext cx="5098010" cy="3776304"/>
          </a:xfrm>
        </p:spPr>
      </p:pic>
      <p:sp>
        <p:nvSpPr>
          <p:cNvPr id="6" name="Rounded Rectangle 5"/>
          <p:cNvSpPr/>
          <p:nvPr/>
        </p:nvSpPr>
        <p:spPr>
          <a:xfrm>
            <a:off x="6284890" y="5422006"/>
            <a:ext cx="5241702" cy="90152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A classmate protesting the war in Vietnam looks on in horror upon realizing that bullets fired by the National Guard have killed a young man at Kent State in Ohio.</a:t>
            </a:r>
            <a:endParaRPr lang="en-US" dirty="0"/>
          </a:p>
        </p:txBody>
      </p:sp>
    </p:spTree>
    <p:extLst>
      <p:ext uri="{BB962C8B-B14F-4D97-AF65-F5344CB8AC3E}">
        <p14:creationId xmlns:p14="http://schemas.microsoft.com/office/powerpoint/2010/main" val="379123902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#92.  Ronald Reagan</a:t>
            </a:r>
            <a:endParaRPr lang="en-US" dirty="0"/>
          </a:p>
        </p:txBody>
      </p:sp>
      <p:sp>
        <p:nvSpPr>
          <p:cNvPr id="3" name="Content Placeholder 2"/>
          <p:cNvSpPr>
            <a:spLocks noGrp="1"/>
          </p:cNvSpPr>
          <p:nvPr>
            <p:ph sz="half" idx="1"/>
          </p:nvPr>
        </p:nvSpPr>
        <p:spPr>
          <a:xfrm>
            <a:off x="1024127" y="1803041"/>
            <a:ext cx="6754711" cy="4726547"/>
          </a:xfrm>
        </p:spPr>
        <p:txBody>
          <a:bodyPr>
            <a:normAutofit lnSpcReduction="10000"/>
          </a:bodyPr>
          <a:lstStyle/>
          <a:p>
            <a:pPr>
              <a:buFont typeface="Wingdings" panose="05000000000000000000" pitchFamily="2" charset="2"/>
              <a:buChar char="q"/>
            </a:pPr>
            <a:r>
              <a:rPr lang="en-US" dirty="0" smtClean="0"/>
              <a:t>  Ronald Reagan helped bring the Cold War to an end by </a:t>
            </a:r>
            <a:r>
              <a:rPr lang="en-US" b="1" i="1" u="sng" dirty="0" smtClean="0">
                <a:effectLst>
                  <a:outerShdw blurRad="38100" dist="38100" dir="2700000" algn="tl">
                    <a:srgbClr val="000000">
                      <a:alpha val="43137"/>
                    </a:srgbClr>
                  </a:outerShdw>
                </a:effectLst>
              </a:rPr>
              <a:t>negotiating from a position of strength </a:t>
            </a:r>
            <a:r>
              <a:rPr lang="en-US" dirty="0" smtClean="0"/>
              <a:t>with the USSR, our rivals. </a:t>
            </a:r>
          </a:p>
          <a:p>
            <a:pPr>
              <a:buFont typeface="Wingdings" panose="05000000000000000000" pitchFamily="2" charset="2"/>
              <a:buChar char="q"/>
            </a:pPr>
            <a:r>
              <a:rPr lang="en-US" dirty="0"/>
              <a:t> </a:t>
            </a:r>
            <a:r>
              <a:rPr lang="en-US" dirty="0" smtClean="0"/>
              <a:t> Reagan </a:t>
            </a:r>
            <a:r>
              <a:rPr lang="en-US" b="1" i="1" u="sng" dirty="0" smtClean="0">
                <a:effectLst>
                  <a:outerShdw blurRad="38100" dist="38100" dir="2700000" algn="tl">
                    <a:srgbClr val="000000">
                      <a:alpha val="43137"/>
                    </a:srgbClr>
                  </a:outerShdw>
                </a:effectLst>
              </a:rPr>
              <a:t>increased the military budget </a:t>
            </a:r>
            <a:r>
              <a:rPr lang="en-US" dirty="0" smtClean="0"/>
              <a:t>– and the deficit – while he was President of the United States.   </a:t>
            </a:r>
          </a:p>
          <a:p>
            <a:pPr>
              <a:buFont typeface="Wingdings" panose="05000000000000000000" pitchFamily="2" charset="2"/>
              <a:buChar char="q"/>
            </a:pPr>
            <a:r>
              <a:rPr lang="en-US" dirty="0"/>
              <a:t> </a:t>
            </a:r>
            <a:r>
              <a:rPr lang="en-US" dirty="0" smtClean="0"/>
              <a:t> His </a:t>
            </a:r>
            <a:r>
              <a:rPr lang="en-US" b="1" i="1" u="sng" dirty="0" smtClean="0">
                <a:effectLst>
                  <a:outerShdw blurRad="38100" dist="38100" dir="2700000" algn="tl">
                    <a:srgbClr val="000000">
                      <a:alpha val="43137"/>
                    </a:srgbClr>
                  </a:outerShdw>
                </a:effectLst>
              </a:rPr>
              <a:t>“Star Wars” </a:t>
            </a:r>
            <a:r>
              <a:rPr lang="en-US" dirty="0" smtClean="0"/>
              <a:t>plan to place satellites in orbit </a:t>
            </a:r>
            <a:r>
              <a:rPr lang="en-US" dirty="0" err="1" smtClean="0"/>
              <a:t>equipted</a:t>
            </a:r>
            <a:r>
              <a:rPr lang="en-US" dirty="0" smtClean="0"/>
              <a:t> with rockets was ridiculed, but it worried the USSR.</a:t>
            </a:r>
          </a:p>
          <a:p>
            <a:pPr>
              <a:buFont typeface="Wingdings" panose="05000000000000000000" pitchFamily="2" charset="2"/>
              <a:buChar char="q"/>
            </a:pPr>
            <a:r>
              <a:rPr lang="en-US" dirty="0"/>
              <a:t> </a:t>
            </a:r>
            <a:r>
              <a:rPr lang="en-US" dirty="0" smtClean="0"/>
              <a:t> In 1985, he began a series of summit meetings with Soviet </a:t>
            </a:r>
            <a:r>
              <a:rPr lang="en-US" b="1" i="1" u="sng" dirty="0" smtClean="0">
                <a:effectLst>
                  <a:outerShdw blurRad="38100" dist="38100" dir="2700000" algn="tl">
                    <a:srgbClr val="000000">
                      <a:alpha val="43137"/>
                    </a:srgbClr>
                  </a:outerShdw>
                </a:effectLst>
              </a:rPr>
              <a:t>Premier Michael Gorbachev </a:t>
            </a:r>
            <a:r>
              <a:rPr lang="en-US" dirty="0" smtClean="0"/>
              <a:t>which ended in the dramatic </a:t>
            </a:r>
            <a:r>
              <a:rPr lang="en-US" b="1" i="1" u="sng" dirty="0" smtClean="0">
                <a:effectLst>
                  <a:outerShdw blurRad="38100" dist="38100" dir="2700000" algn="tl">
                    <a:srgbClr val="000000">
                      <a:alpha val="43137"/>
                    </a:srgbClr>
                  </a:outerShdw>
                </a:effectLst>
              </a:rPr>
              <a:t>reduction of nuclear weapons </a:t>
            </a:r>
            <a:r>
              <a:rPr lang="en-US" dirty="0" smtClean="0"/>
              <a:t>and much more positive relations with the Soviet Union.</a:t>
            </a:r>
          </a:p>
          <a:p>
            <a:pPr>
              <a:buFont typeface="Wingdings" panose="05000000000000000000" pitchFamily="2" charset="2"/>
              <a:buChar char="q"/>
            </a:pPr>
            <a:r>
              <a:rPr lang="en-US" dirty="0" smtClean="0"/>
              <a:t>By the end of the 1980s, the Soviets had loosened controls over Eastern Europe.  In 1991, the Soviet Union itself collapsed. </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31438" y="93604"/>
            <a:ext cx="4110310" cy="6764396"/>
          </a:xfrm>
        </p:spPr>
      </p:pic>
    </p:spTree>
    <p:extLst>
      <p:ext uri="{BB962C8B-B14F-4D97-AF65-F5344CB8AC3E}">
        <p14:creationId xmlns:p14="http://schemas.microsoft.com/office/powerpoint/2010/main" val="343321334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civil rights movement and modern </a:t>
            </a:r>
            <a:r>
              <a:rPr lang="en-US" dirty="0" smtClean="0"/>
              <a:t>America</a:t>
            </a:r>
            <a:endParaRPr lang="en-US" dirty="0"/>
          </a:p>
        </p:txBody>
      </p:sp>
      <p:sp>
        <p:nvSpPr>
          <p:cNvPr id="6" name="Text Placeholder 5"/>
          <p:cNvSpPr>
            <a:spLocks noGrp="1"/>
          </p:cNvSpPr>
          <p:nvPr>
            <p:ph type="body" idx="1"/>
          </p:nvPr>
        </p:nvSpPr>
        <p:spPr/>
        <p:txBody>
          <a:bodyPr/>
          <a:lstStyle/>
          <a:p>
            <a:r>
              <a:rPr lang="en-US" dirty="0" smtClean="0"/>
              <a:t>THE CONSTANT STRUGGLE FOR A MORE PERFECT UNION</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7931" y="287133"/>
            <a:ext cx="4936809" cy="378900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23637">
            <a:off x="400763" y="287132"/>
            <a:ext cx="2778369" cy="3789001"/>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4740" y="167616"/>
            <a:ext cx="3001108" cy="2472163"/>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7096" y="649896"/>
            <a:ext cx="3646820" cy="3464479"/>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484329" y="1983112"/>
            <a:ext cx="3523637" cy="2339942"/>
          </a:xfrm>
          <a:prstGeom prst="rect">
            <a:avLst/>
          </a:prstGeom>
        </p:spPr>
      </p:pic>
    </p:spTree>
    <p:extLst>
      <p:ext uri="{BB962C8B-B14F-4D97-AF65-F5344CB8AC3E}">
        <p14:creationId xmlns:p14="http://schemas.microsoft.com/office/powerpoint/2010/main" val="60335375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#93.  MARTIN LUTHER KING, JR.</a:t>
            </a:r>
            <a:endParaRPr lang="en-US" dirty="0"/>
          </a:p>
        </p:txBody>
      </p:sp>
      <p:sp>
        <p:nvSpPr>
          <p:cNvPr id="5" name="Content Placeholder 4"/>
          <p:cNvSpPr>
            <a:spLocks noGrp="1"/>
          </p:cNvSpPr>
          <p:nvPr>
            <p:ph sz="half" idx="1"/>
          </p:nvPr>
        </p:nvSpPr>
        <p:spPr>
          <a:xfrm>
            <a:off x="798490" y="1815921"/>
            <a:ext cx="7353837" cy="4636394"/>
          </a:xfrm>
        </p:spPr>
        <p:txBody>
          <a:bodyPr>
            <a:normAutofit lnSpcReduction="10000"/>
          </a:bodyPr>
          <a:lstStyle/>
          <a:p>
            <a:r>
              <a:rPr lang="en-US" dirty="0" smtClean="0"/>
              <a:t>Rev. Dr. Martin Luther King, Jr. was the most important Civil Rights leader of the 20</a:t>
            </a:r>
            <a:r>
              <a:rPr lang="en-US" baseline="30000" dirty="0" smtClean="0"/>
              <a:t>th</a:t>
            </a:r>
            <a:r>
              <a:rPr lang="en-US" dirty="0" smtClean="0"/>
              <a:t> Century and an advocate of non-violent, civil disobedience: </a:t>
            </a:r>
          </a:p>
          <a:p>
            <a:pPr>
              <a:buFont typeface="Wingdings" panose="05000000000000000000" pitchFamily="2" charset="2"/>
              <a:buChar char="q"/>
            </a:pPr>
            <a:r>
              <a:rPr lang="en-US" dirty="0"/>
              <a:t> </a:t>
            </a:r>
            <a:r>
              <a:rPr lang="en-US" dirty="0" smtClean="0"/>
              <a:t> The leader of the </a:t>
            </a:r>
            <a:r>
              <a:rPr lang="en-US" b="1" i="1" u="sng" dirty="0" smtClean="0">
                <a:effectLst>
                  <a:outerShdw blurRad="38100" dist="38100" dir="2700000" algn="tl">
                    <a:srgbClr val="000000">
                      <a:alpha val="43137"/>
                    </a:srgbClr>
                  </a:outerShdw>
                </a:effectLst>
              </a:rPr>
              <a:t>Montgomery Bus Boycott</a:t>
            </a:r>
            <a:r>
              <a:rPr lang="en-US" dirty="0" smtClean="0"/>
              <a:t>. </a:t>
            </a:r>
          </a:p>
          <a:p>
            <a:pPr>
              <a:buFont typeface="Wingdings" panose="05000000000000000000" pitchFamily="2" charset="2"/>
              <a:buChar char="q"/>
            </a:pPr>
            <a:r>
              <a:rPr lang="en-US" dirty="0"/>
              <a:t> </a:t>
            </a:r>
            <a:r>
              <a:rPr lang="en-US" dirty="0" smtClean="0"/>
              <a:t> The Founder of the </a:t>
            </a:r>
            <a:r>
              <a:rPr lang="en-US" b="1" i="1" u="sng" dirty="0" smtClean="0">
                <a:effectLst>
                  <a:outerShdw blurRad="38100" dist="38100" dir="2700000" algn="tl">
                    <a:srgbClr val="000000">
                      <a:alpha val="43137"/>
                    </a:srgbClr>
                  </a:outerShdw>
                </a:effectLst>
              </a:rPr>
              <a:t>Southern Christian Leadership Conference (SCLC).</a:t>
            </a:r>
          </a:p>
          <a:p>
            <a:pPr>
              <a:buFont typeface="Wingdings" panose="05000000000000000000" pitchFamily="2" charset="2"/>
              <a:buChar char="q"/>
            </a:pPr>
            <a:r>
              <a:rPr lang="en-US" dirty="0"/>
              <a:t> </a:t>
            </a:r>
            <a:r>
              <a:rPr lang="en-US" dirty="0" smtClean="0"/>
              <a:t> Leader of the </a:t>
            </a:r>
            <a:r>
              <a:rPr lang="en-US" b="1" i="1" u="sng" dirty="0" smtClean="0">
                <a:effectLst>
                  <a:outerShdw blurRad="38100" dist="38100" dir="2700000" algn="tl">
                    <a:srgbClr val="000000">
                      <a:alpha val="43137"/>
                    </a:srgbClr>
                  </a:outerShdw>
                </a:effectLst>
              </a:rPr>
              <a:t>Birmingham</a:t>
            </a:r>
            <a:r>
              <a:rPr lang="en-US" dirty="0" smtClean="0"/>
              <a:t> Protest Marches in the Summer of 1963.</a:t>
            </a:r>
          </a:p>
          <a:p>
            <a:pPr>
              <a:buFont typeface="Wingdings" panose="05000000000000000000" pitchFamily="2" charset="2"/>
              <a:buChar char="q"/>
            </a:pPr>
            <a:r>
              <a:rPr lang="en-US" dirty="0" smtClean="0"/>
              <a:t>  Author of </a:t>
            </a:r>
            <a:r>
              <a:rPr lang="en-US" b="1" i="1" u="sng" dirty="0" smtClean="0">
                <a:effectLst>
                  <a:outerShdw blurRad="38100" dist="38100" dir="2700000" algn="tl">
                    <a:srgbClr val="000000">
                      <a:alpha val="43137"/>
                    </a:srgbClr>
                  </a:outerShdw>
                </a:effectLst>
              </a:rPr>
              <a:t>“A Letter From a Birmingham Jail.”</a:t>
            </a:r>
            <a:r>
              <a:rPr lang="en-US" dirty="0" smtClean="0"/>
              <a:t> </a:t>
            </a:r>
          </a:p>
          <a:p>
            <a:pPr>
              <a:buFont typeface="Wingdings" panose="05000000000000000000" pitchFamily="2" charset="2"/>
              <a:buChar char="q"/>
            </a:pPr>
            <a:r>
              <a:rPr lang="en-US" dirty="0"/>
              <a:t> </a:t>
            </a:r>
            <a:r>
              <a:rPr lang="en-US" dirty="0" smtClean="0"/>
              <a:t> Orator of the </a:t>
            </a:r>
            <a:r>
              <a:rPr lang="en-US" b="1" i="1" u="sng" dirty="0" smtClean="0">
                <a:effectLst>
                  <a:outerShdw blurRad="38100" dist="38100" dir="2700000" algn="tl">
                    <a:srgbClr val="000000">
                      <a:alpha val="43137"/>
                    </a:srgbClr>
                  </a:outerShdw>
                </a:effectLst>
              </a:rPr>
              <a:t>“I Have A Dream” </a:t>
            </a:r>
            <a:r>
              <a:rPr lang="en-US" dirty="0" smtClean="0"/>
              <a:t>Speech. </a:t>
            </a:r>
          </a:p>
          <a:p>
            <a:pPr>
              <a:buFont typeface="Wingdings" panose="05000000000000000000" pitchFamily="2" charset="2"/>
              <a:buChar char="q"/>
            </a:pPr>
            <a:r>
              <a:rPr lang="en-US" dirty="0"/>
              <a:t>  </a:t>
            </a:r>
            <a:r>
              <a:rPr lang="en-US" dirty="0" smtClean="0"/>
              <a:t>Marcher at </a:t>
            </a:r>
            <a:r>
              <a:rPr lang="en-US" b="1" i="1" u="sng" dirty="0" smtClean="0">
                <a:effectLst>
                  <a:outerShdw blurRad="38100" dist="38100" dir="2700000" algn="tl">
                    <a:srgbClr val="000000">
                      <a:alpha val="43137"/>
                    </a:srgbClr>
                  </a:outerShdw>
                </a:effectLst>
              </a:rPr>
              <a:t>Selma, Alabama</a:t>
            </a:r>
            <a:r>
              <a:rPr lang="en-US" dirty="0" smtClean="0"/>
              <a:t>, 1965 March.</a:t>
            </a:r>
          </a:p>
          <a:p>
            <a:pPr>
              <a:buFont typeface="Wingdings" panose="05000000000000000000" pitchFamily="2" charset="2"/>
              <a:buChar char="q"/>
            </a:pPr>
            <a:r>
              <a:rPr lang="en-US" dirty="0"/>
              <a:t> </a:t>
            </a:r>
            <a:r>
              <a:rPr lang="en-US" dirty="0" smtClean="0"/>
              <a:t> Assassinated on April 4, 1968 in Memphis, TN. </a:t>
            </a:r>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075053" y="1828800"/>
            <a:ext cx="3712243" cy="4494725"/>
          </a:xfrm>
        </p:spPr>
      </p:pic>
    </p:spTree>
    <p:extLst>
      <p:ext uri="{BB962C8B-B14F-4D97-AF65-F5344CB8AC3E}">
        <p14:creationId xmlns:p14="http://schemas.microsoft.com/office/powerpoint/2010/main" val="299194495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#94.  Thurgood Marshall</a:t>
            </a:r>
            <a:endParaRPr lang="en-US" dirty="0"/>
          </a:p>
        </p:txBody>
      </p:sp>
      <p:sp>
        <p:nvSpPr>
          <p:cNvPr id="3" name="Content Placeholder 2"/>
          <p:cNvSpPr>
            <a:spLocks noGrp="1"/>
          </p:cNvSpPr>
          <p:nvPr>
            <p:ph sz="half" idx="1"/>
          </p:nvPr>
        </p:nvSpPr>
        <p:spPr>
          <a:xfrm>
            <a:off x="875763" y="1751527"/>
            <a:ext cx="5834129" cy="4700788"/>
          </a:xfrm>
        </p:spPr>
        <p:txBody>
          <a:bodyPr/>
          <a:lstStyle/>
          <a:p>
            <a:pPr>
              <a:buFont typeface="Wingdings" panose="05000000000000000000" pitchFamily="2" charset="2"/>
              <a:buChar char="q"/>
            </a:pPr>
            <a:r>
              <a:rPr lang="en-US" dirty="0"/>
              <a:t> </a:t>
            </a:r>
            <a:r>
              <a:rPr lang="en-US" dirty="0" smtClean="0"/>
              <a:t>Thurgood Marshall was the winning </a:t>
            </a:r>
            <a:r>
              <a:rPr lang="en-US" b="1" i="1" u="sng" dirty="0" smtClean="0">
                <a:effectLst>
                  <a:outerShdw blurRad="38100" dist="38100" dir="2700000" algn="tl">
                    <a:srgbClr val="000000">
                      <a:alpha val="43137"/>
                    </a:srgbClr>
                  </a:outerShdw>
                </a:effectLst>
              </a:rPr>
              <a:t>NAACP</a:t>
            </a:r>
            <a:r>
              <a:rPr lang="en-US" dirty="0" smtClean="0"/>
              <a:t> (</a:t>
            </a:r>
            <a:r>
              <a:rPr lang="en-US" i="1" dirty="0" smtClean="0"/>
              <a:t>National Association for the Advancement of Colored People, founded by </a:t>
            </a:r>
            <a:r>
              <a:rPr lang="en-US" b="1" i="1" u="sng" dirty="0" smtClean="0">
                <a:effectLst>
                  <a:outerShdw blurRad="38100" dist="38100" dir="2700000" algn="tl">
                    <a:srgbClr val="000000">
                      <a:alpha val="43137"/>
                    </a:srgbClr>
                  </a:outerShdw>
                </a:effectLst>
              </a:rPr>
              <a:t>W.E.B. DuBois </a:t>
            </a:r>
            <a:r>
              <a:rPr lang="en-US" i="1" dirty="0" smtClean="0"/>
              <a:t>in 1908</a:t>
            </a:r>
            <a:r>
              <a:rPr lang="en-US" dirty="0" smtClean="0"/>
              <a:t>)  lawyer in the case of </a:t>
            </a:r>
            <a:r>
              <a:rPr lang="en-US" b="1" i="1" u="sng" dirty="0" smtClean="0">
                <a:effectLst>
                  <a:outerShdw blurRad="38100" dist="38100" dir="2700000" algn="tl">
                    <a:srgbClr val="000000">
                      <a:alpha val="43137"/>
                    </a:srgbClr>
                  </a:outerShdw>
                </a:effectLst>
              </a:rPr>
              <a:t>Brown V. Board of Education, Topeka, KS</a:t>
            </a:r>
            <a:r>
              <a:rPr lang="en-US" dirty="0" smtClean="0"/>
              <a:t> (1954) before the Supreme Court.  This decision overturned </a:t>
            </a:r>
            <a:r>
              <a:rPr lang="en-US" b="1" i="1" u="sng" dirty="0" smtClean="0">
                <a:effectLst>
                  <a:outerShdw blurRad="38100" dist="38100" dir="2700000" algn="tl">
                    <a:srgbClr val="000000">
                      <a:alpha val="43137"/>
                    </a:srgbClr>
                  </a:outerShdw>
                </a:effectLst>
              </a:rPr>
              <a:t>Plessy V. Ferguson </a:t>
            </a:r>
            <a:r>
              <a:rPr lang="en-US" dirty="0" smtClean="0"/>
              <a:t>and outlawed segregation, “Jim Crow” Laws, and discriminatory hiring practices. </a:t>
            </a:r>
          </a:p>
          <a:p>
            <a:pPr>
              <a:buFont typeface="Wingdings" panose="05000000000000000000" pitchFamily="2" charset="2"/>
              <a:buChar char="q"/>
            </a:pPr>
            <a:r>
              <a:rPr lang="en-US" dirty="0"/>
              <a:t> </a:t>
            </a:r>
            <a:r>
              <a:rPr lang="en-US" dirty="0" smtClean="0"/>
              <a:t>The first </a:t>
            </a:r>
            <a:r>
              <a:rPr lang="en-US" b="1" i="1" u="sng" dirty="0" smtClean="0">
                <a:effectLst>
                  <a:outerShdw blurRad="38100" dist="38100" dir="2700000" algn="tl">
                    <a:srgbClr val="000000">
                      <a:alpha val="43137"/>
                    </a:srgbClr>
                  </a:outerShdw>
                </a:effectLst>
              </a:rPr>
              <a:t>African-American Supreme Court Justice</a:t>
            </a:r>
            <a:r>
              <a:rPr lang="en-US" dirty="0" smtClean="0"/>
              <a:t>, appointed by LBJ. </a:t>
            </a:r>
          </a:p>
          <a:p>
            <a:pPr>
              <a:buFont typeface="Wingdings" panose="05000000000000000000" pitchFamily="2" charset="2"/>
              <a:buChar char="q"/>
            </a:pPr>
            <a:r>
              <a:rPr lang="en-US" dirty="0"/>
              <a:t> </a:t>
            </a:r>
            <a:r>
              <a:rPr lang="en-US" dirty="0" smtClean="0"/>
              <a:t>An advocate of </a:t>
            </a:r>
            <a:r>
              <a:rPr lang="en-US" b="1" i="1" u="sng" dirty="0" smtClean="0">
                <a:effectLst>
                  <a:outerShdw blurRad="38100" dist="38100" dir="2700000" algn="tl">
                    <a:srgbClr val="000000">
                      <a:alpha val="43137"/>
                    </a:srgbClr>
                  </a:outerShdw>
                </a:effectLst>
              </a:rPr>
              <a:t>affirmative action</a:t>
            </a:r>
            <a:r>
              <a:rPr lang="en-US" dirty="0" smtClean="0"/>
              <a:t> – favoring equally qualified minority candidates for positions in order to help exploited groups overcome generational inequity.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24485" y="438423"/>
            <a:ext cx="4769532" cy="6194197"/>
          </a:xfrm>
        </p:spPr>
      </p:pic>
    </p:spTree>
    <p:extLst>
      <p:ext uri="{BB962C8B-B14F-4D97-AF65-F5344CB8AC3E}">
        <p14:creationId xmlns:p14="http://schemas.microsoft.com/office/powerpoint/2010/main" val="406981741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2764" y="495064"/>
            <a:ext cx="10850193" cy="1499616"/>
          </a:xfrm>
        </p:spPr>
        <p:txBody>
          <a:bodyPr/>
          <a:lstStyle/>
          <a:p>
            <a:r>
              <a:rPr lang="en-US" dirty="0" smtClean="0"/>
              <a:t>#95.  Supreme court chief justice Earl warren</a:t>
            </a:r>
            <a:endParaRPr lang="en-US" dirty="0"/>
          </a:p>
        </p:txBody>
      </p:sp>
      <p:sp>
        <p:nvSpPr>
          <p:cNvPr id="3" name="Content Placeholder 2"/>
          <p:cNvSpPr>
            <a:spLocks noGrp="1"/>
          </p:cNvSpPr>
          <p:nvPr>
            <p:ph sz="half" idx="1"/>
          </p:nvPr>
        </p:nvSpPr>
        <p:spPr>
          <a:xfrm>
            <a:off x="1049885" y="2086378"/>
            <a:ext cx="6741834" cy="4675030"/>
          </a:xfrm>
        </p:spPr>
        <p:txBody>
          <a:bodyPr/>
          <a:lstStyle/>
          <a:p>
            <a:r>
              <a:rPr lang="en-US" b="1" i="1" u="sng" dirty="0" smtClean="0">
                <a:effectLst>
                  <a:outerShdw blurRad="38100" dist="38100" dir="2700000" algn="tl">
                    <a:srgbClr val="000000">
                      <a:alpha val="43137"/>
                    </a:srgbClr>
                  </a:outerShdw>
                </a:effectLst>
              </a:rPr>
              <a:t>Chief Justice Earl Warren </a:t>
            </a:r>
            <a:r>
              <a:rPr lang="en-US" dirty="0" smtClean="0"/>
              <a:t>was the governor of California before being appoint to the Supreme Court by Dwight Eisenhower. </a:t>
            </a:r>
          </a:p>
          <a:p>
            <a:r>
              <a:rPr lang="en-US" dirty="0" smtClean="0"/>
              <a:t>While he served on the Supreme Court, he ruled in favor of integration and defended </a:t>
            </a:r>
            <a:r>
              <a:rPr lang="en-US" b="1" i="1" u="sng" dirty="0" smtClean="0">
                <a:effectLst>
                  <a:outerShdw blurRad="38100" dist="38100" dir="2700000" algn="tl">
                    <a:srgbClr val="000000">
                      <a:alpha val="43137"/>
                    </a:srgbClr>
                  </a:outerShdw>
                </a:effectLst>
              </a:rPr>
              <a:t>the rights of minorities and the accused</a:t>
            </a:r>
            <a:r>
              <a:rPr lang="en-US" dirty="0" smtClean="0"/>
              <a:t>. </a:t>
            </a:r>
          </a:p>
          <a:p>
            <a:r>
              <a:rPr lang="en-US" dirty="0" smtClean="0"/>
              <a:t>The most important decision his court rendered was probably the </a:t>
            </a:r>
            <a:r>
              <a:rPr lang="en-US" b="1" i="1" u="sng" dirty="0" smtClean="0">
                <a:effectLst>
                  <a:outerShdw blurRad="38100" dist="38100" dir="2700000" algn="tl">
                    <a:srgbClr val="000000">
                      <a:alpha val="43137"/>
                    </a:srgbClr>
                  </a:outerShdw>
                </a:effectLst>
              </a:rPr>
              <a:t>Brown V. Board of Education </a:t>
            </a:r>
            <a:r>
              <a:rPr lang="en-US" dirty="0" smtClean="0"/>
              <a:t>case of 1954.  In a unanimous decision, the Supreme Court ruled that </a:t>
            </a:r>
            <a:r>
              <a:rPr lang="en-US" b="1" i="1" u="sng" dirty="0" smtClean="0">
                <a:effectLst>
                  <a:outerShdw blurRad="38100" dist="38100" dir="2700000" algn="tl">
                    <a:srgbClr val="000000">
                      <a:alpha val="43137"/>
                    </a:srgbClr>
                  </a:outerShdw>
                </a:effectLst>
              </a:rPr>
              <a:t>segregation was not legal and the integration of the public schools must take place with all deliberate speed</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53009" y="1753647"/>
            <a:ext cx="3766765" cy="4698667"/>
          </a:xfrm>
        </p:spPr>
      </p:pic>
    </p:spTree>
    <p:extLst>
      <p:ext uri="{BB962C8B-B14F-4D97-AF65-F5344CB8AC3E}">
        <p14:creationId xmlns:p14="http://schemas.microsoft.com/office/powerpoint/2010/main" val="230532438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438069" cy="1166311"/>
          </a:xfrm>
        </p:spPr>
        <p:txBody>
          <a:bodyPr/>
          <a:lstStyle/>
          <a:p>
            <a:r>
              <a:rPr lang="en-US" dirty="0" smtClean="0"/>
              <a:t>#96.  THE Freedom riders – C.O.R.E.</a:t>
            </a:r>
            <a:endParaRPr lang="en-US" dirty="0"/>
          </a:p>
        </p:txBody>
      </p:sp>
      <p:sp>
        <p:nvSpPr>
          <p:cNvPr id="3" name="Content Placeholder 2"/>
          <p:cNvSpPr>
            <a:spLocks noGrp="1"/>
          </p:cNvSpPr>
          <p:nvPr>
            <p:ph sz="half" idx="1"/>
          </p:nvPr>
        </p:nvSpPr>
        <p:spPr>
          <a:xfrm>
            <a:off x="1024128" y="1854558"/>
            <a:ext cx="5969100" cy="4454802"/>
          </a:xfrm>
        </p:spPr>
        <p:txBody>
          <a:bodyPr>
            <a:normAutofit fontScale="92500"/>
          </a:bodyPr>
          <a:lstStyle/>
          <a:p>
            <a:r>
              <a:rPr lang="en-US" dirty="0" smtClean="0"/>
              <a:t>In 1961, the </a:t>
            </a:r>
            <a:r>
              <a:rPr lang="en-US" b="1" i="1" u="sng" dirty="0" smtClean="0">
                <a:effectLst>
                  <a:outerShdw blurRad="38100" dist="38100" dir="2700000" algn="tl">
                    <a:srgbClr val="000000">
                      <a:alpha val="43137"/>
                    </a:srgbClr>
                  </a:outerShdw>
                </a:effectLst>
              </a:rPr>
              <a:t>Congress of Racial Equality (CORE), </a:t>
            </a:r>
            <a:r>
              <a:rPr lang="en-US" dirty="0" smtClean="0"/>
              <a:t>a group of college aged students led by James Farmer, organized an interstate bus trip to confirm that federal laws were being upheld.</a:t>
            </a:r>
          </a:p>
          <a:p>
            <a:r>
              <a:rPr lang="en-US" dirty="0" smtClean="0"/>
              <a:t>In 1961, the federal law stated that interstate busing services must be integrated – on the bus ride itself and in the bus depots and restaurant stops along the way.</a:t>
            </a:r>
          </a:p>
          <a:p>
            <a:r>
              <a:rPr lang="en-US" dirty="0" smtClean="0"/>
              <a:t>The CORE Freedom Riders encountered violence and even had their </a:t>
            </a:r>
            <a:r>
              <a:rPr lang="en-US" b="1" i="1" u="sng" dirty="0" smtClean="0">
                <a:effectLst>
                  <a:outerShdw blurRad="38100" dist="38100" dir="2700000" algn="tl">
                    <a:srgbClr val="000000">
                      <a:alpha val="43137"/>
                    </a:srgbClr>
                  </a:outerShdw>
                </a:effectLst>
              </a:rPr>
              <a:t>bus firebombed</a:t>
            </a:r>
            <a:r>
              <a:rPr lang="en-US" dirty="0" smtClean="0"/>
              <a:t>.  They were arrested in Mississippi on false charges and many were fined or imprisoned.  Although the </a:t>
            </a:r>
            <a:r>
              <a:rPr lang="en-US" b="1" i="1" u="sng" dirty="0" smtClean="0">
                <a:effectLst>
                  <a:outerShdw blurRad="38100" dist="38100" dir="2700000" algn="tl">
                    <a:srgbClr val="000000">
                      <a:alpha val="43137"/>
                    </a:srgbClr>
                  </a:outerShdw>
                </a:effectLst>
              </a:rPr>
              <a:t>Kennedy administration made and effort to protect the Freedom Riders</a:t>
            </a:r>
            <a:r>
              <a:rPr lang="en-US" dirty="0" smtClean="0"/>
              <a:t>, they </a:t>
            </a:r>
            <a:r>
              <a:rPr lang="en-US" b="1" i="1" u="sng" dirty="0" smtClean="0">
                <a:effectLst>
                  <a:outerShdw blurRad="38100" dist="38100" dir="2700000" algn="tl">
                    <a:srgbClr val="000000">
                      <a:alpha val="43137"/>
                    </a:srgbClr>
                  </a:outerShdw>
                </a:effectLst>
              </a:rPr>
              <a:t>did not </a:t>
            </a:r>
            <a:r>
              <a:rPr lang="en-US" dirty="0" smtClean="0"/>
              <a:t>achieve their goal of making it from Washington, D.C. to New Orleans by bus.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9782" y="1931831"/>
            <a:ext cx="4813176" cy="3359196"/>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396691">
            <a:off x="9195515" y="4169891"/>
            <a:ext cx="2360285" cy="2242271"/>
          </a:xfrm>
        </p:spPr>
      </p:pic>
    </p:spTree>
    <p:extLst>
      <p:ext uri="{BB962C8B-B14F-4D97-AF65-F5344CB8AC3E}">
        <p14:creationId xmlns:p14="http://schemas.microsoft.com/office/powerpoint/2010/main" val="14097639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Thomas Jefferson of Virginia</a:t>
            </a:r>
            <a:endParaRPr lang="en-US" dirty="0"/>
          </a:p>
        </p:txBody>
      </p:sp>
      <p:sp>
        <p:nvSpPr>
          <p:cNvPr id="3" name="Content Placeholder 2"/>
          <p:cNvSpPr>
            <a:spLocks noGrp="1"/>
          </p:cNvSpPr>
          <p:nvPr>
            <p:ph sz="half" idx="1"/>
          </p:nvPr>
        </p:nvSpPr>
        <p:spPr>
          <a:xfrm>
            <a:off x="1024127" y="1725769"/>
            <a:ext cx="6329709" cy="4583591"/>
          </a:xfrm>
        </p:spPr>
        <p:txBody>
          <a:bodyPr>
            <a:normAutofit lnSpcReduction="10000"/>
          </a:bodyPr>
          <a:lstStyle/>
          <a:p>
            <a:pPr>
              <a:buFont typeface="Wingdings" panose="05000000000000000000" pitchFamily="2" charset="2"/>
              <a:buChar char="q"/>
            </a:pPr>
            <a:r>
              <a:rPr lang="en-US" dirty="0" smtClean="0"/>
              <a:t>  Thomas Jefferson was the author of the </a:t>
            </a:r>
            <a:r>
              <a:rPr lang="en-US" b="1" i="1" u="sng" dirty="0" smtClean="0">
                <a:effectLst>
                  <a:outerShdw blurRad="38100" dist="38100" dir="2700000" algn="tl">
                    <a:srgbClr val="000000">
                      <a:alpha val="43137"/>
                    </a:srgbClr>
                  </a:outerShdw>
                </a:effectLst>
              </a:rPr>
              <a:t>Declaration of Independence</a:t>
            </a:r>
            <a:r>
              <a:rPr lang="en-US" dirty="0" smtClean="0"/>
              <a:t>, in which he postulated that Americans had inalienable rights to </a:t>
            </a:r>
            <a:r>
              <a:rPr lang="en-US" i="1" dirty="0" smtClean="0">
                <a:latin typeface="Narkisim" panose="020E0502050101010101" pitchFamily="34" charset="-79"/>
                <a:cs typeface="Narkisim" panose="020E0502050101010101" pitchFamily="34" charset="-79"/>
              </a:rPr>
              <a:t>“life, liberty, and the pursuit of happiness.”</a:t>
            </a:r>
          </a:p>
          <a:p>
            <a:pPr>
              <a:buFont typeface="Wingdings" panose="05000000000000000000" pitchFamily="2" charset="2"/>
              <a:buChar char="q"/>
            </a:pPr>
            <a:r>
              <a:rPr lang="en-US" dirty="0"/>
              <a:t> </a:t>
            </a:r>
            <a:r>
              <a:rPr lang="en-US" dirty="0" smtClean="0"/>
              <a:t> Jefferson was also the author of the </a:t>
            </a:r>
            <a:r>
              <a:rPr lang="en-US" b="1" i="1" u="sng" dirty="0" smtClean="0">
                <a:effectLst>
                  <a:outerShdw blurRad="38100" dist="38100" dir="2700000" algn="tl">
                    <a:srgbClr val="000000">
                      <a:alpha val="43137"/>
                    </a:srgbClr>
                  </a:outerShdw>
                </a:effectLst>
              </a:rPr>
              <a:t>Virginia Statute of Religious Freedom</a:t>
            </a:r>
            <a:r>
              <a:rPr lang="en-US" dirty="0" smtClean="0"/>
              <a:t>, a document which argued that no one should have to violate their own beliefs to pay taxes to a state sponsored church.   It influenced the </a:t>
            </a:r>
            <a:r>
              <a:rPr lang="en-US" b="1" i="1" u="sng" dirty="0" smtClean="0">
                <a:effectLst>
                  <a:outerShdw blurRad="38100" dist="38100" dir="2700000" algn="tl">
                    <a:srgbClr val="000000">
                      <a:alpha val="43137"/>
                    </a:srgbClr>
                  </a:outerShdw>
                </a:effectLst>
              </a:rPr>
              <a:t>First Amendment to the Constitution</a:t>
            </a:r>
            <a:r>
              <a:rPr lang="en-US" dirty="0" smtClean="0"/>
              <a:t>. </a:t>
            </a:r>
          </a:p>
          <a:p>
            <a:pPr>
              <a:buFont typeface="Wingdings" panose="05000000000000000000" pitchFamily="2" charset="2"/>
              <a:buChar char="q"/>
            </a:pPr>
            <a:r>
              <a:rPr lang="en-US" dirty="0" smtClean="0"/>
              <a:t>As President of the United States, Jefferson acquired the </a:t>
            </a:r>
            <a:r>
              <a:rPr lang="en-US" b="1" i="1" u="sng" dirty="0" smtClean="0">
                <a:effectLst>
                  <a:outerShdw blurRad="38100" dist="38100" dir="2700000" algn="tl">
                    <a:srgbClr val="000000">
                      <a:alpha val="43137"/>
                    </a:srgbClr>
                  </a:outerShdw>
                </a:effectLst>
              </a:rPr>
              <a:t>Louisiana Territory </a:t>
            </a:r>
            <a:r>
              <a:rPr lang="en-US" dirty="0" smtClean="0"/>
              <a:t>by purchasing it from France (violating his strict constructionist beliefs for a great real estate transaction) and sent </a:t>
            </a:r>
            <a:r>
              <a:rPr lang="en-US" b="1" i="1" u="sng" dirty="0" smtClean="0">
                <a:effectLst>
                  <a:outerShdw blurRad="38100" dist="38100" dir="2700000" algn="tl">
                    <a:srgbClr val="000000">
                      <a:alpha val="43137"/>
                    </a:srgbClr>
                  </a:outerShdw>
                </a:effectLst>
              </a:rPr>
              <a:t>Lewis &amp; Clark and the Corps of Discovery</a:t>
            </a:r>
            <a:r>
              <a:rPr lang="en-US" dirty="0" smtClean="0"/>
              <a:t> to explore the land, meet the Indians, and even claim the Oregon Country. </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56112" y="1854393"/>
            <a:ext cx="3891387" cy="4454967"/>
          </a:xfrm>
        </p:spPr>
      </p:pic>
    </p:spTree>
    <p:extLst>
      <p:ext uri="{BB962C8B-B14F-4D97-AF65-F5344CB8AC3E}">
        <p14:creationId xmlns:p14="http://schemas.microsoft.com/office/powerpoint/2010/main" val="204967768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772920" cy="1499616"/>
          </a:xfrm>
        </p:spPr>
        <p:txBody>
          <a:bodyPr/>
          <a:lstStyle/>
          <a:p>
            <a:r>
              <a:rPr lang="en-US" dirty="0" smtClean="0"/>
              <a:t>#97.  John Lewis and the Selma March of 1965</a:t>
            </a:r>
            <a:endParaRPr lang="en-US" dirty="0"/>
          </a:p>
        </p:txBody>
      </p:sp>
      <p:sp>
        <p:nvSpPr>
          <p:cNvPr id="3" name="Content Placeholder 2"/>
          <p:cNvSpPr>
            <a:spLocks noGrp="1"/>
          </p:cNvSpPr>
          <p:nvPr>
            <p:ph sz="half" idx="1"/>
          </p:nvPr>
        </p:nvSpPr>
        <p:spPr>
          <a:xfrm>
            <a:off x="1024128" y="1957589"/>
            <a:ext cx="3689540" cy="4351771"/>
          </a:xfrm>
        </p:spPr>
        <p:txBody>
          <a:bodyPr/>
          <a:lstStyle/>
          <a:p>
            <a:r>
              <a:rPr lang="en-US" b="1" i="1" u="sng" dirty="0" smtClean="0">
                <a:effectLst>
                  <a:outerShdw blurRad="38100" dist="38100" dir="2700000" algn="tl">
                    <a:srgbClr val="000000">
                      <a:alpha val="43137"/>
                    </a:srgbClr>
                  </a:outerShdw>
                </a:effectLst>
              </a:rPr>
              <a:t>The Selma March of 1965 </a:t>
            </a:r>
            <a:r>
              <a:rPr lang="en-US" dirty="0" smtClean="0"/>
              <a:t>ended in a violent clash between </a:t>
            </a:r>
            <a:r>
              <a:rPr lang="en-US" b="1" i="1" u="sng" dirty="0" smtClean="0">
                <a:effectLst>
                  <a:outerShdw blurRad="38100" dist="38100" dir="2700000" algn="tl">
                    <a:srgbClr val="000000">
                      <a:alpha val="43137"/>
                    </a:srgbClr>
                  </a:outerShdw>
                </a:effectLst>
              </a:rPr>
              <a:t>Alabama State </a:t>
            </a:r>
            <a:r>
              <a:rPr lang="en-US" b="1" i="1" u="sng" dirty="0">
                <a:effectLst>
                  <a:outerShdw blurRad="38100" dist="38100" dir="2700000" algn="tl">
                    <a:srgbClr val="000000">
                      <a:alpha val="43137"/>
                    </a:srgbClr>
                  </a:outerShdw>
                </a:effectLst>
              </a:rPr>
              <a:t>T</a:t>
            </a:r>
            <a:r>
              <a:rPr lang="en-US" b="1" i="1" u="sng" dirty="0" smtClean="0">
                <a:effectLst>
                  <a:outerShdw blurRad="38100" dist="38100" dir="2700000" algn="tl">
                    <a:srgbClr val="000000">
                      <a:alpha val="43137"/>
                    </a:srgbClr>
                  </a:outerShdw>
                </a:effectLst>
              </a:rPr>
              <a:t>roopers</a:t>
            </a:r>
            <a:r>
              <a:rPr lang="en-US" dirty="0" smtClean="0"/>
              <a:t> mounted on horseback, armed with nightsticks, tear gas, and guns and a group of non-violent marchers.  </a:t>
            </a:r>
            <a:r>
              <a:rPr lang="en-US" b="1" i="1" u="sng" dirty="0" smtClean="0">
                <a:effectLst>
                  <a:outerShdw blurRad="38100" dist="38100" dir="2700000" algn="tl">
                    <a:srgbClr val="000000">
                      <a:alpha val="43137"/>
                    </a:srgbClr>
                  </a:outerShdw>
                </a:effectLst>
              </a:rPr>
              <a:t>“Bloody Sunday,” </a:t>
            </a:r>
            <a:r>
              <a:rPr lang="en-US" dirty="0" smtClean="0"/>
              <a:t>as it was called, showed how violent and barbaric the segregated South could be.  Public outrage over the incident led to support for the </a:t>
            </a:r>
            <a:r>
              <a:rPr lang="en-US" b="1" i="1" u="sng" dirty="0" smtClean="0">
                <a:effectLst>
                  <a:outerShdw blurRad="38100" dist="38100" dir="2700000" algn="tl">
                    <a:srgbClr val="000000">
                      <a:alpha val="43137"/>
                    </a:srgbClr>
                  </a:outerShdw>
                </a:effectLst>
              </a:rPr>
              <a:t>Voting Rights Act of 1965</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88872" y="1994446"/>
            <a:ext cx="6732177" cy="4187413"/>
          </a:xfrm>
        </p:spPr>
      </p:pic>
      <p:sp>
        <p:nvSpPr>
          <p:cNvPr id="6" name="Rounded Rectangle 5"/>
          <p:cNvSpPr/>
          <p:nvPr/>
        </p:nvSpPr>
        <p:spPr>
          <a:xfrm>
            <a:off x="4700789" y="5679583"/>
            <a:ext cx="6851560" cy="5666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b="1" dirty="0" smtClean="0"/>
              <a:t>John Lewis was savagely beaten by Alabama State Troopers on Bloody Sunday in 1965.  Public outrage over the violence led to the Voting Rights Act of 1965 being passed. </a:t>
            </a:r>
            <a:endParaRPr lang="en-US" sz="1400" b="1" dirty="0"/>
          </a:p>
        </p:txBody>
      </p:sp>
    </p:spTree>
    <p:extLst>
      <p:ext uri="{BB962C8B-B14F-4D97-AF65-F5344CB8AC3E}">
        <p14:creationId xmlns:p14="http://schemas.microsoft.com/office/powerpoint/2010/main" val="408111948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1249" y="520822"/>
            <a:ext cx="9720072" cy="1499616"/>
          </a:xfrm>
        </p:spPr>
        <p:txBody>
          <a:bodyPr/>
          <a:lstStyle/>
          <a:p>
            <a:r>
              <a:rPr lang="en-US" dirty="0" smtClean="0"/>
              <a:t>#98.  The American Indian movement (AIM)</a:t>
            </a:r>
            <a:endParaRPr lang="en-US" dirty="0"/>
          </a:p>
        </p:txBody>
      </p:sp>
      <p:sp>
        <p:nvSpPr>
          <p:cNvPr id="3" name="Content Placeholder 2"/>
          <p:cNvSpPr>
            <a:spLocks noGrp="1"/>
          </p:cNvSpPr>
          <p:nvPr>
            <p:ph sz="half" idx="1"/>
          </p:nvPr>
        </p:nvSpPr>
        <p:spPr>
          <a:xfrm>
            <a:off x="1024128" y="1661375"/>
            <a:ext cx="5441066" cy="3799267"/>
          </a:xfrm>
        </p:spPr>
        <p:txBody>
          <a:bodyPr>
            <a:normAutofit fontScale="92500"/>
          </a:bodyPr>
          <a:lstStyle/>
          <a:p>
            <a:r>
              <a:rPr lang="en-US" dirty="0" smtClean="0"/>
              <a:t>The </a:t>
            </a:r>
            <a:r>
              <a:rPr lang="en-US" b="1" i="1" u="sng" dirty="0" smtClean="0">
                <a:effectLst>
                  <a:outerShdw blurRad="38100" dist="38100" dir="2700000" algn="tl">
                    <a:srgbClr val="000000">
                      <a:alpha val="43137"/>
                    </a:srgbClr>
                  </a:outerShdw>
                </a:effectLst>
              </a:rPr>
              <a:t>American Indian Movement or AIM</a:t>
            </a:r>
            <a:r>
              <a:rPr lang="en-US" dirty="0" smtClean="0"/>
              <a:t>, was a civil rights organization which used militant direct action in order to register protests.  They occupied the </a:t>
            </a:r>
            <a:r>
              <a:rPr lang="en-US" b="1" i="1" u="sng" dirty="0" smtClean="0">
                <a:effectLst>
                  <a:outerShdw blurRad="38100" dist="38100" dir="2700000" algn="tl">
                    <a:srgbClr val="000000">
                      <a:alpha val="43137"/>
                    </a:srgbClr>
                  </a:outerShdw>
                </a:effectLst>
              </a:rPr>
              <a:t>Wounded Knee Historic Site </a:t>
            </a:r>
            <a:r>
              <a:rPr lang="en-US" dirty="0" smtClean="0"/>
              <a:t>in the 1970s to protest the US Government selling tickets to the site of a massacre of Lakota Sioux, took over </a:t>
            </a:r>
            <a:r>
              <a:rPr lang="en-US" b="1" i="1" u="sng" dirty="0" smtClean="0">
                <a:effectLst>
                  <a:outerShdw blurRad="38100" dist="38100" dir="2700000" algn="tl">
                    <a:srgbClr val="000000">
                      <a:alpha val="43137"/>
                    </a:srgbClr>
                  </a:outerShdw>
                </a:effectLst>
              </a:rPr>
              <a:t>Alcatraz Island</a:t>
            </a:r>
            <a:r>
              <a:rPr lang="en-US" dirty="0" smtClean="0"/>
              <a:t> in San Francisco Bay to reclaim the land, and even occupied the </a:t>
            </a:r>
            <a:r>
              <a:rPr lang="en-US" b="1" i="1" u="sng" dirty="0" smtClean="0">
                <a:effectLst>
                  <a:outerShdw blurRad="38100" dist="38100" dir="2700000" algn="tl">
                    <a:srgbClr val="000000">
                      <a:alpha val="43137"/>
                    </a:srgbClr>
                  </a:outerShdw>
                </a:effectLst>
              </a:rPr>
              <a:t>Bureau of Indian Affairs </a:t>
            </a:r>
            <a:r>
              <a:rPr lang="en-US" dirty="0" smtClean="0"/>
              <a:t>building in Washington, D.C.  The goal of the group was to restore pride in the Native American community and restore sovereignty to the reservations.  </a:t>
            </a:r>
            <a:r>
              <a:rPr lang="en-US" b="1" i="1" u="sng" dirty="0" smtClean="0">
                <a:effectLst>
                  <a:outerShdw blurRad="38100" dist="38100" dir="2700000" algn="tl">
                    <a:srgbClr val="000000">
                      <a:alpha val="43137"/>
                    </a:srgbClr>
                  </a:outerShdw>
                </a:effectLst>
              </a:rPr>
              <a:t>AIM</a:t>
            </a:r>
            <a:r>
              <a:rPr lang="en-US" dirty="0" smtClean="0"/>
              <a:t> was inspired by other Civil Rights groups like the </a:t>
            </a:r>
            <a:r>
              <a:rPr lang="en-US" b="1" i="1" u="sng" dirty="0" smtClean="0">
                <a:effectLst>
                  <a:outerShdw blurRad="38100" dist="38100" dir="2700000" algn="tl">
                    <a:srgbClr val="000000">
                      <a:alpha val="43137"/>
                    </a:srgbClr>
                  </a:outerShdw>
                </a:effectLst>
              </a:rPr>
              <a:t>Black Panther Party, which advocated militant resistance</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0" y="5527831"/>
            <a:ext cx="2215730" cy="1330169"/>
          </a:xfrm>
        </p:spPr>
      </p:pic>
      <p:pic>
        <p:nvPicPr>
          <p:cNvPr id="6"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5730" y="5527831"/>
            <a:ext cx="1995254" cy="1330169"/>
          </a:xfrm>
          <a:prstGeom prst="rect">
            <a:avLst/>
          </a:prstGeom>
        </p:spPr>
      </p:pic>
      <p:pic>
        <p:nvPicPr>
          <p:cNvPr id="7"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0984" y="5527831"/>
            <a:ext cx="1995254" cy="1330169"/>
          </a:xfrm>
          <a:prstGeom prst="rect">
            <a:avLst/>
          </a:prstGeom>
        </p:spPr>
      </p:pic>
      <p:pic>
        <p:nvPicPr>
          <p:cNvPr id="8"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6238" y="5527831"/>
            <a:ext cx="1995254" cy="1330169"/>
          </a:xfrm>
          <a:prstGeom prst="rect">
            <a:avLst/>
          </a:prstGeom>
        </p:spPr>
      </p:pic>
      <p:pic>
        <p:nvPicPr>
          <p:cNvPr id="9"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1492" y="5527831"/>
            <a:ext cx="1995254" cy="1330169"/>
          </a:xfrm>
          <a:prstGeom prst="rect">
            <a:avLst/>
          </a:prstGeom>
        </p:spPr>
      </p:pic>
      <p:pic>
        <p:nvPicPr>
          <p:cNvPr id="10"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6746" y="5527831"/>
            <a:ext cx="1995254" cy="1330169"/>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783" y="1782449"/>
            <a:ext cx="5138671" cy="3452544"/>
          </a:xfrm>
          <a:prstGeom prst="rect">
            <a:avLst/>
          </a:prstGeom>
        </p:spPr>
      </p:pic>
    </p:spTree>
    <p:extLst>
      <p:ext uri="{BB962C8B-B14F-4D97-AF65-F5344CB8AC3E}">
        <p14:creationId xmlns:p14="http://schemas.microsoft.com/office/powerpoint/2010/main" val="67080352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8000"/>
                </a:solidFill>
              </a:rPr>
              <a:t>#99.  Rachel Carson and Environmentalism</a:t>
            </a:r>
            <a:endParaRPr lang="en-US" dirty="0">
              <a:solidFill>
                <a:srgbClr val="008000"/>
              </a:solidFill>
            </a:endParaRPr>
          </a:p>
        </p:txBody>
      </p:sp>
      <p:sp>
        <p:nvSpPr>
          <p:cNvPr id="3" name="Content Placeholder 2"/>
          <p:cNvSpPr>
            <a:spLocks noGrp="1"/>
          </p:cNvSpPr>
          <p:nvPr>
            <p:ph sz="half" idx="1"/>
          </p:nvPr>
        </p:nvSpPr>
        <p:spPr>
          <a:xfrm>
            <a:off x="1024127" y="1764406"/>
            <a:ext cx="7308503" cy="4790940"/>
          </a:xfrm>
        </p:spPr>
        <p:txBody>
          <a:bodyPr/>
          <a:lstStyle/>
          <a:p>
            <a:r>
              <a:rPr lang="en-US" dirty="0" smtClean="0"/>
              <a:t>Rachel Carson wrote </a:t>
            </a:r>
            <a:r>
              <a:rPr lang="en-US" b="1" i="1" u="sng" dirty="0" smtClean="0">
                <a:solidFill>
                  <a:srgbClr val="008000"/>
                </a:solidFill>
                <a:effectLst>
                  <a:outerShdw blurRad="38100" dist="38100" dir="2700000" algn="tl">
                    <a:srgbClr val="000000">
                      <a:alpha val="43137"/>
                    </a:srgbClr>
                  </a:outerShdw>
                </a:effectLst>
              </a:rPr>
              <a:t>Silent Spring </a:t>
            </a:r>
            <a:r>
              <a:rPr lang="en-US" dirty="0" smtClean="0"/>
              <a:t>in 1962, in order to show Americans that the damage human beings were doing to the ecosystem was jeopardizing our own futures.  The environmental movement of the late 1960s and early 1970s had many victories: </a:t>
            </a:r>
          </a:p>
          <a:p>
            <a:r>
              <a:rPr lang="en-US" b="1" i="1" u="sng" dirty="0" smtClean="0">
                <a:solidFill>
                  <a:srgbClr val="008000"/>
                </a:solidFill>
                <a:effectLst>
                  <a:outerShdw blurRad="38100" dist="38100" dir="2700000" algn="tl">
                    <a:srgbClr val="000000">
                      <a:alpha val="43137"/>
                    </a:srgbClr>
                  </a:outerShdw>
                </a:effectLst>
              </a:rPr>
              <a:t>The First Earth Day was celebrated in 1970. </a:t>
            </a:r>
          </a:p>
          <a:p>
            <a:r>
              <a:rPr lang="en-US" b="1" i="1" u="sng" dirty="0" smtClean="0">
                <a:solidFill>
                  <a:srgbClr val="008000"/>
                </a:solidFill>
                <a:effectLst>
                  <a:outerShdw blurRad="38100" dist="38100" dir="2700000" algn="tl">
                    <a:srgbClr val="000000">
                      <a:alpha val="43137"/>
                    </a:srgbClr>
                  </a:outerShdw>
                </a:effectLst>
              </a:rPr>
              <a:t>The Clear Air Act was passed. </a:t>
            </a:r>
          </a:p>
          <a:p>
            <a:r>
              <a:rPr lang="en-US" b="1" i="1" u="sng" dirty="0" smtClean="0">
                <a:solidFill>
                  <a:srgbClr val="008000"/>
                </a:solidFill>
                <a:effectLst>
                  <a:outerShdw blurRad="38100" dist="38100" dir="2700000" algn="tl">
                    <a:srgbClr val="000000">
                      <a:alpha val="43137"/>
                    </a:srgbClr>
                  </a:outerShdw>
                </a:effectLst>
              </a:rPr>
              <a:t>The Clean Water Act was passed.</a:t>
            </a:r>
          </a:p>
          <a:p>
            <a:r>
              <a:rPr lang="en-US" b="1" i="1" u="sng" dirty="0" smtClean="0">
                <a:solidFill>
                  <a:srgbClr val="008000"/>
                </a:solidFill>
                <a:effectLst>
                  <a:outerShdw blurRad="38100" dist="38100" dir="2700000" algn="tl">
                    <a:srgbClr val="000000">
                      <a:alpha val="43137"/>
                    </a:srgbClr>
                  </a:outerShdw>
                </a:effectLst>
              </a:rPr>
              <a:t>The Environmental Protection Agency was created. </a:t>
            </a:r>
          </a:p>
          <a:p>
            <a:r>
              <a:rPr lang="en-US" b="1" i="1" u="sng" dirty="0" smtClean="0">
                <a:solidFill>
                  <a:srgbClr val="008000"/>
                </a:solidFill>
                <a:effectLst>
                  <a:outerShdw blurRad="38100" dist="38100" dir="2700000" algn="tl">
                    <a:srgbClr val="000000">
                      <a:alpha val="43137"/>
                    </a:srgbClr>
                  </a:outerShdw>
                </a:effectLst>
              </a:rPr>
              <a:t>Stricter regulations regarding carbon emissions and pollution. </a:t>
            </a:r>
            <a:endParaRPr lang="en-US" b="1" i="1" u="sng" dirty="0">
              <a:solidFill>
                <a:srgbClr val="008000"/>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474299" y="1732208"/>
            <a:ext cx="3262215" cy="4868979"/>
          </a:xfrm>
        </p:spPr>
      </p:pic>
    </p:spTree>
    <p:extLst>
      <p:ext uri="{BB962C8B-B14F-4D97-AF65-F5344CB8AC3E}">
        <p14:creationId xmlns:p14="http://schemas.microsoft.com/office/powerpoint/2010/main" val="170686442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360796" cy="1499616"/>
          </a:xfrm>
        </p:spPr>
        <p:txBody>
          <a:bodyPr/>
          <a:lstStyle/>
          <a:p>
            <a:r>
              <a:rPr lang="en-US" dirty="0" smtClean="0"/>
              <a:t>#100.  Betty Friedan: </a:t>
            </a:r>
            <a:r>
              <a:rPr lang="en-US" i="1" u="sng" dirty="0" smtClean="0"/>
              <a:t>the Feminine Mystique </a:t>
            </a:r>
            <a:endParaRPr lang="en-US" i="1" u="sng" dirty="0"/>
          </a:p>
        </p:txBody>
      </p:sp>
      <p:sp>
        <p:nvSpPr>
          <p:cNvPr id="3" name="Content Placeholder 2"/>
          <p:cNvSpPr>
            <a:spLocks noGrp="1"/>
          </p:cNvSpPr>
          <p:nvPr>
            <p:ph sz="half" idx="1"/>
          </p:nvPr>
        </p:nvSpPr>
        <p:spPr>
          <a:xfrm>
            <a:off x="1024128" y="2009104"/>
            <a:ext cx="4784244" cy="4300256"/>
          </a:xfrm>
        </p:spPr>
        <p:txBody>
          <a:bodyPr>
            <a:normAutofit fontScale="92500" lnSpcReduction="10000"/>
          </a:bodyPr>
          <a:lstStyle/>
          <a:p>
            <a:r>
              <a:rPr lang="en-US" dirty="0" smtClean="0"/>
              <a:t>Betty Friedan was the author of </a:t>
            </a:r>
            <a:r>
              <a:rPr lang="en-US" b="1" i="1" u="sng" dirty="0" smtClean="0">
                <a:effectLst>
                  <a:outerShdw blurRad="38100" dist="38100" dir="2700000" algn="tl">
                    <a:srgbClr val="000000">
                      <a:alpha val="43137"/>
                    </a:srgbClr>
                  </a:outerShdw>
                </a:effectLst>
              </a:rPr>
              <a:t>The Feminine Mystique</a:t>
            </a:r>
            <a:r>
              <a:rPr lang="en-US" dirty="0" smtClean="0"/>
              <a:t> and one of the leaders of the modern feminist movement. </a:t>
            </a:r>
          </a:p>
          <a:p>
            <a:r>
              <a:rPr lang="en-US" b="1" i="1" u="sng" dirty="0" smtClean="0">
                <a:effectLst>
                  <a:outerShdw blurRad="38100" dist="38100" dir="2700000" algn="tl">
                    <a:srgbClr val="000000">
                      <a:alpha val="43137"/>
                    </a:srgbClr>
                  </a:outerShdw>
                </a:effectLst>
              </a:rPr>
              <a:t>The Civil Rights Act of 1964 </a:t>
            </a:r>
            <a:r>
              <a:rPr lang="en-US" dirty="0" smtClean="0"/>
              <a:t>forbid discrimination on the basis of sex in hiring practices. </a:t>
            </a:r>
          </a:p>
          <a:p>
            <a:r>
              <a:rPr lang="en-US" dirty="0" smtClean="0"/>
              <a:t>The </a:t>
            </a:r>
            <a:r>
              <a:rPr lang="en-US" b="1" i="1" u="sng" dirty="0" smtClean="0">
                <a:effectLst>
                  <a:outerShdw blurRad="38100" dist="38100" dir="2700000" algn="tl">
                    <a:srgbClr val="000000">
                      <a:alpha val="43137"/>
                    </a:srgbClr>
                  </a:outerShdw>
                </a:effectLst>
              </a:rPr>
              <a:t>Equal Pay Act </a:t>
            </a:r>
            <a:r>
              <a:rPr lang="en-US" dirty="0" smtClean="0"/>
              <a:t>was passed – although significant loopholes and pay inequality persist. </a:t>
            </a:r>
          </a:p>
          <a:p>
            <a:r>
              <a:rPr lang="en-US" dirty="0" smtClean="0"/>
              <a:t>The </a:t>
            </a:r>
            <a:r>
              <a:rPr lang="en-US" b="1" i="1" u="sng" dirty="0" smtClean="0">
                <a:effectLst>
                  <a:outerShdw blurRad="38100" dist="38100" dir="2700000" algn="tl">
                    <a:srgbClr val="000000">
                      <a:alpha val="43137"/>
                    </a:srgbClr>
                  </a:outerShdw>
                </a:effectLst>
              </a:rPr>
              <a:t>Equal Rights Amendment (ERA) </a:t>
            </a:r>
            <a:r>
              <a:rPr lang="en-US" dirty="0" smtClean="0"/>
              <a:t>was proposed, but never ratified by the states. </a:t>
            </a:r>
          </a:p>
          <a:p>
            <a:r>
              <a:rPr lang="en-US" dirty="0" smtClean="0"/>
              <a:t>The Supreme Court decision in </a:t>
            </a:r>
            <a:r>
              <a:rPr lang="en-US" b="1" i="1" u="sng" dirty="0" smtClean="0">
                <a:effectLst>
                  <a:outerShdw blurRad="38100" dist="38100" dir="2700000" algn="tl">
                    <a:srgbClr val="000000">
                      <a:alpha val="43137"/>
                    </a:srgbClr>
                  </a:outerShdw>
                </a:effectLst>
              </a:rPr>
              <a:t>Roe V. Wade </a:t>
            </a:r>
            <a:r>
              <a:rPr lang="en-US" dirty="0" smtClean="0"/>
              <a:t>affirmed a woman’s right to an abortion within certain parameters.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24158" y="2223930"/>
            <a:ext cx="5975921" cy="4222984"/>
          </a:xfrm>
        </p:spPr>
      </p:pic>
    </p:spTree>
    <p:extLst>
      <p:ext uri="{BB962C8B-B14F-4D97-AF65-F5344CB8AC3E}">
        <p14:creationId xmlns:p14="http://schemas.microsoft.com/office/powerpoint/2010/main" val="267447736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#101.  George H.W. Bush</a:t>
            </a:r>
            <a:endParaRPr lang="en-US" dirty="0"/>
          </a:p>
        </p:txBody>
      </p:sp>
      <p:sp>
        <p:nvSpPr>
          <p:cNvPr id="3" name="Content Placeholder 2"/>
          <p:cNvSpPr>
            <a:spLocks noGrp="1"/>
          </p:cNvSpPr>
          <p:nvPr>
            <p:ph sz="half" idx="1"/>
          </p:nvPr>
        </p:nvSpPr>
        <p:spPr>
          <a:xfrm>
            <a:off x="772732" y="1803042"/>
            <a:ext cx="6065950" cy="4713668"/>
          </a:xfrm>
        </p:spPr>
        <p:txBody>
          <a:bodyPr>
            <a:normAutofit fontScale="92500" lnSpcReduction="10000"/>
          </a:bodyPr>
          <a:lstStyle/>
          <a:p>
            <a:r>
              <a:rPr lang="en-US" dirty="0" smtClean="0"/>
              <a:t>While </a:t>
            </a:r>
            <a:r>
              <a:rPr lang="en-US" b="1" i="1" u="sng" dirty="0" smtClean="0"/>
              <a:t>George H.W. Bush </a:t>
            </a:r>
            <a:r>
              <a:rPr lang="en-US" dirty="0" smtClean="0"/>
              <a:t>was President of the United States of America from 1989 to 1993: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The Cold War came to an end and the USSR moved out of Eastern Europe</a:t>
            </a:r>
            <a:r>
              <a:rPr lang="en-US" dirty="0" smtClean="0"/>
              <a:t>, allowing self-determination once again.</a:t>
            </a:r>
          </a:p>
          <a:p>
            <a:pPr>
              <a:buFont typeface="Wingdings" panose="05000000000000000000" pitchFamily="2" charset="2"/>
              <a:buChar char="q"/>
            </a:pPr>
            <a:r>
              <a:rPr lang="en-US" dirty="0"/>
              <a:t> </a:t>
            </a:r>
            <a:r>
              <a:rPr lang="en-US" dirty="0" smtClean="0"/>
              <a:t> The </a:t>
            </a:r>
            <a:r>
              <a:rPr lang="en-US" b="1" i="1" u="sng" dirty="0" smtClean="0">
                <a:effectLst>
                  <a:outerShdw blurRad="38100" dist="38100" dir="2700000" algn="tl">
                    <a:srgbClr val="000000">
                      <a:alpha val="43137"/>
                    </a:srgbClr>
                  </a:outerShdw>
                </a:effectLst>
              </a:rPr>
              <a:t>Berlin Wall was torn down </a:t>
            </a:r>
            <a:r>
              <a:rPr lang="en-US" dirty="0" smtClean="0"/>
              <a:t>and </a:t>
            </a:r>
            <a:r>
              <a:rPr lang="en-US" b="1" i="1" u="sng" dirty="0" smtClean="0">
                <a:effectLst>
                  <a:outerShdw blurRad="38100" dist="38100" dir="2700000" algn="tl">
                    <a:srgbClr val="000000">
                      <a:alpha val="43137"/>
                    </a:srgbClr>
                  </a:outerShdw>
                </a:effectLst>
              </a:rPr>
              <a:t>Germany reunified </a:t>
            </a:r>
            <a:r>
              <a:rPr lang="en-US" dirty="0" smtClean="0"/>
              <a:t>after 45 years.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The Soviet Union collapsed</a:t>
            </a:r>
            <a:r>
              <a:rPr lang="en-US" dirty="0" smtClean="0"/>
              <a:t>.  Russia and fifteen other “former Soviet Republics” were restored. </a:t>
            </a:r>
          </a:p>
          <a:p>
            <a:pPr>
              <a:buFont typeface="Wingdings" panose="05000000000000000000" pitchFamily="2" charset="2"/>
              <a:buChar char="q"/>
            </a:pPr>
            <a:r>
              <a:rPr lang="en-US" dirty="0" smtClean="0"/>
              <a:t>The </a:t>
            </a:r>
            <a:r>
              <a:rPr lang="en-US" b="1" i="1" u="sng" dirty="0" smtClean="0">
                <a:effectLst>
                  <a:outerShdw blurRad="38100" dist="38100" dir="2700000" algn="tl">
                    <a:srgbClr val="000000">
                      <a:alpha val="43137"/>
                    </a:srgbClr>
                  </a:outerShdw>
                </a:effectLst>
              </a:rPr>
              <a:t>Persian Gulf War was fought and won </a:t>
            </a:r>
            <a:r>
              <a:rPr lang="en-US" dirty="0" smtClean="0"/>
              <a:t>in order to prevent Saddam Hussein from taking over Kuwait.  George H.W. Bush organized a successful coalition including NATO and Middle Eastern nations to win the war. </a:t>
            </a:r>
          </a:p>
          <a:p>
            <a:pPr>
              <a:buFont typeface="Wingdings" panose="05000000000000000000" pitchFamily="2" charset="2"/>
              <a:buChar char="q"/>
            </a:pPr>
            <a:r>
              <a:rPr lang="en-US" dirty="0"/>
              <a:t> </a:t>
            </a:r>
            <a:r>
              <a:rPr lang="en-US" dirty="0" smtClean="0"/>
              <a:t> The </a:t>
            </a:r>
            <a:r>
              <a:rPr lang="en-US" b="1" i="1" u="sng" dirty="0" smtClean="0">
                <a:effectLst>
                  <a:outerShdw blurRad="38100" dist="38100" dir="2700000" algn="tl">
                    <a:srgbClr val="000000">
                      <a:alpha val="43137"/>
                    </a:srgbClr>
                  </a:outerShdw>
                </a:effectLst>
              </a:rPr>
              <a:t>economy went to pot</a:t>
            </a:r>
            <a:r>
              <a:rPr lang="en-US" dirty="0" smtClean="0"/>
              <a:t>, and Bush was not re-elected.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58724" y="184496"/>
            <a:ext cx="4896655" cy="6124229"/>
          </a:xfrm>
        </p:spPr>
      </p:pic>
    </p:spTree>
    <p:extLst>
      <p:ext uri="{BB962C8B-B14F-4D97-AF65-F5344CB8AC3E}">
        <p14:creationId xmlns:p14="http://schemas.microsoft.com/office/powerpoint/2010/main" val="361914479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844339"/>
          </a:xfrm>
        </p:spPr>
        <p:txBody>
          <a:bodyPr/>
          <a:lstStyle/>
          <a:p>
            <a:r>
              <a:rPr lang="en-US" dirty="0" smtClean="0"/>
              <a:t>#102.  George W. Bush</a:t>
            </a:r>
            <a:endParaRPr lang="en-US" dirty="0"/>
          </a:p>
        </p:txBody>
      </p:sp>
      <p:sp>
        <p:nvSpPr>
          <p:cNvPr id="3" name="Content Placeholder 2"/>
          <p:cNvSpPr>
            <a:spLocks noGrp="1"/>
          </p:cNvSpPr>
          <p:nvPr>
            <p:ph sz="half" idx="1"/>
          </p:nvPr>
        </p:nvSpPr>
        <p:spPr>
          <a:xfrm>
            <a:off x="798490" y="1429555"/>
            <a:ext cx="8384147" cy="5203065"/>
          </a:xfrm>
        </p:spPr>
        <p:txBody>
          <a:bodyPr>
            <a:normAutofit fontScale="92500" lnSpcReduction="10000"/>
          </a:bodyPr>
          <a:lstStyle/>
          <a:p>
            <a:r>
              <a:rPr lang="en-US" dirty="0" smtClean="0"/>
              <a:t>Bush won the disputed Election of 2000 over Al Gore – in the Electoral College, if not the popular vote.</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On September 11</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2001, the United States of America was attacked by Al-Qaeda terrorists – Islamic fundamentalists.  </a:t>
            </a:r>
          </a:p>
          <a:p>
            <a:pPr>
              <a:buFont typeface="Wingdings" panose="05000000000000000000" pitchFamily="2" charset="2"/>
              <a:buChar char="q"/>
            </a:pPr>
            <a:r>
              <a:rPr lang="en-US" dirty="0"/>
              <a:t> </a:t>
            </a:r>
            <a:r>
              <a:rPr lang="en-US" dirty="0" smtClean="0"/>
              <a:t> Bush authorized an invasion of </a:t>
            </a:r>
            <a:r>
              <a:rPr lang="en-US" b="1" i="1" u="sng" dirty="0" smtClean="0">
                <a:effectLst>
                  <a:outerShdw blurRad="38100" dist="38100" dir="2700000" algn="tl">
                    <a:srgbClr val="000000">
                      <a:alpha val="43137"/>
                    </a:srgbClr>
                  </a:outerShdw>
                </a:effectLst>
              </a:rPr>
              <a:t>Afghanistan</a:t>
            </a:r>
            <a:r>
              <a:rPr lang="en-US" dirty="0" smtClean="0"/>
              <a:t> to overthrow the Taliban, which had protected Al-Qaeda.</a:t>
            </a:r>
          </a:p>
          <a:p>
            <a:pPr>
              <a:buFont typeface="Wingdings" panose="05000000000000000000" pitchFamily="2" charset="2"/>
              <a:buChar char="q"/>
            </a:pPr>
            <a:r>
              <a:rPr lang="en-US" dirty="0"/>
              <a:t> </a:t>
            </a:r>
            <a:r>
              <a:rPr lang="en-US" b="1" i="1" u="sng" dirty="0" smtClean="0">
                <a:effectLst>
                  <a:outerShdw blurRad="38100" dist="38100" dir="2700000" algn="tl">
                    <a:srgbClr val="000000">
                      <a:alpha val="43137"/>
                    </a:srgbClr>
                  </a:outerShdw>
                </a:effectLst>
              </a:rPr>
              <a:t>The Patriot Act </a:t>
            </a:r>
            <a:r>
              <a:rPr lang="en-US" dirty="0" smtClean="0"/>
              <a:t>was passed, allowing the government to review electronic messages, internet records, and telecommunications in order to promote national security – even if it may have violated the Fourth Amendment. </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Iraq was invaded in 2003</a:t>
            </a:r>
            <a:r>
              <a:rPr lang="en-US" dirty="0" smtClean="0"/>
              <a:t>, after Bush, Dick Cheney, Donald Rumsfeld, Condoleezza Rice, and Colin Powell all claimed the Saddam Hussein was stockpiling weapons of mass destruction.  No such weapons were found, and while the war ousted Saddam Hussein – a horrible dictator – it also resulted in a bloody civil war which American servicemen were stuck in the middle of.  </a:t>
            </a:r>
          </a:p>
          <a:p>
            <a:pPr>
              <a:buFont typeface="Wingdings" panose="05000000000000000000" pitchFamily="2" charset="2"/>
              <a:buChar char="q"/>
            </a:pPr>
            <a:r>
              <a:rPr lang="en-US" dirty="0"/>
              <a:t> </a:t>
            </a:r>
            <a:r>
              <a:rPr lang="en-US" dirty="0" smtClean="0"/>
              <a:t>And, in 2007, the </a:t>
            </a:r>
            <a:r>
              <a:rPr lang="en-US" b="1" i="1" u="sng" dirty="0" smtClean="0">
                <a:effectLst>
                  <a:outerShdw blurRad="38100" dist="38100" dir="2700000" algn="tl">
                    <a:srgbClr val="000000">
                      <a:alpha val="43137"/>
                    </a:srgbClr>
                  </a:outerShdw>
                </a:effectLst>
              </a:rPr>
              <a:t>housing market collapsed </a:t>
            </a:r>
            <a:r>
              <a:rPr lang="en-US" dirty="0" smtClean="0"/>
              <a:t>and the economy went into recession… </a:t>
            </a:r>
            <a:r>
              <a:rPr lang="en-US" b="1" i="1" u="sng" dirty="0" smtClean="0">
                <a:effectLst>
                  <a:outerShdw blurRad="38100" dist="38100" dir="2700000" algn="tl">
                    <a:srgbClr val="000000">
                      <a:alpha val="43137"/>
                    </a:srgbClr>
                  </a:outerShdw>
                </a:effectLst>
              </a:rPr>
              <a:t>TARP – the Troubled Asset Relief Program </a:t>
            </a:r>
            <a:r>
              <a:rPr lang="en-US" dirty="0" smtClean="0"/>
              <a:t>was instituted as a form of corporate welfare for major US Banks to prevent a larger crash.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368557" y="386366"/>
            <a:ext cx="2568838" cy="3181081"/>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9134" y="3477296"/>
            <a:ext cx="2982866" cy="2942420"/>
          </a:xfrm>
          <a:prstGeom prst="rect">
            <a:avLst/>
          </a:prstGeom>
        </p:spPr>
      </p:pic>
    </p:spTree>
    <p:extLst>
      <p:ext uri="{BB962C8B-B14F-4D97-AF65-F5344CB8AC3E}">
        <p14:creationId xmlns:p14="http://schemas.microsoft.com/office/powerpoint/2010/main" val="181232180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050401"/>
          </a:xfrm>
        </p:spPr>
        <p:txBody>
          <a:bodyPr/>
          <a:lstStyle/>
          <a:p>
            <a:r>
              <a:rPr lang="en-US" dirty="0" smtClean="0"/>
              <a:t>#103.  Barack Obama, 2009 – present</a:t>
            </a:r>
            <a:endParaRPr lang="en-US" dirty="0"/>
          </a:p>
        </p:txBody>
      </p:sp>
      <p:sp>
        <p:nvSpPr>
          <p:cNvPr id="3" name="Content Placeholder 2"/>
          <p:cNvSpPr>
            <a:spLocks noGrp="1"/>
          </p:cNvSpPr>
          <p:nvPr>
            <p:ph sz="half" idx="1"/>
          </p:nvPr>
        </p:nvSpPr>
        <p:spPr>
          <a:xfrm>
            <a:off x="809422" y="1498007"/>
            <a:ext cx="9208395" cy="5222383"/>
          </a:xfrm>
        </p:spPr>
        <p:txBody>
          <a:bodyPr>
            <a:normAutofit fontScale="92500" lnSpcReduction="10000"/>
          </a:bodyPr>
          <a:lstStyle/>
          <a:p>
            <a:r>
              <a:rPr lang="en-US" dirty="0" smtClean="0"/>
              <a:t>Elected in 2008, Barack Obama is the first African-American President in US History. </a:t>
            </a:r>
          </a:p>
          <a:p>
            <a:pPr>
              <a:buFont typeface="Wingdings" panose="05000000000000000000" pitchFamily="2" charset="2"/>
              <a:buChar char="q"/>
            </a:pPr>
            <a:r>
              <a:rPr lang="en-US" dirty="0"/>
              <a:t> </a:t>
            </a:r>
            <a:r>
              <a:rPr lang="en-US" dirty="0" smtClean="0"/>
              <a:t> Obama passed the </a:t>
            </a:r>
            <a:r>
              <a:rPr lang="en-US" b="1" i="1" u="sng" dirty="0" smtClean="0">
                <a:effectLst>
                  <a:outerShdw blurRad="38100" dist="38100" dir="2700000" algn="tl">
                    <a:srgbClr val="000000">
                      <a:alpha val="43137"/>
                    </a:srgbClr>
                  </a:outerShdw>
                </a:effectLst>
              </a:rPr>
              <a:t>Affordable Health Care Act</a:t>
            </a:r>
            <a:r>
              <a:rPr lang="en-US" dirty="0" smtClean="0"/>
              <a:t>, better known as </a:t>
            </a:r>
            <a:r>
              <a:rPr lang="en-US" b="1" i="1" u="sng" dirty="0" smtClean="0">
                <a:effectLst>
                  <a:outerShdw blurRad="38100" dist="38100" dir="2700000" algn="tl">
                    <a:srgbClr val="000000">
                      <a:alpha val="43137"/>
                    </a:srgbClr>
                  </a:outerShdw>
                </a:effectLst>
              </a:rPr>
              <a:t>Obamacare</a:t>
            </a:r>
            <a:r>
              <a:rPr lang="en-US" dirty="0" smtClean="0"/>
              <a:t>.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The Stimulus Package </a:t>
            </a:r>
            <a:r>
              <a:rPr lang="en-US" dirty="0" smtClean="0"/>
              <a:t>was passed, a huge government spending program in order to provide jobs for the unemployed and get the economy moving again.</a:t>
            </a:r>
          </a:p>
          <a:p>
            <a:pPr>
              <a:buFont typeface="Wingdings" panose="05000000000000000000" pitchFamily="2" charset="2"/>
              <a:buChar char="q"/>
            </a:pPr>
            <a:r>
              <a:rPr lang="en-US" dirty="0" smtClean="0"/>
              <a:t>  </a:t>
            </a:r>
            <a:r>
              <a:rPr lang="en-US" b="1" i="1" u="sng" dirty="0" smtClean="0">
                <a:effectLst>
                  <a:outerShdw blurRad="38100" dist="38100" dir="2700000" algn="tl">
                    <a:srgbClr val="000000">
                      <a:alpha val="43137"/>
                    </a:srgbClr>
                  </a:outerShdw>
                </a:effectLst>
              </a:rPr>
              <a:t>Osama bin Laden </a:t>
            </a:r>
            <a:r>
              <a:rPr lang="en-US" dirty="0" smtClean="0"/>
              <a:t>of </a:t>
            </a:r>
            <a:r>
              <a:rPr lang="en-US" b="1" i="1" u="sng" dirty="0" smtClean="0">
                <a:effectLst>
                  <a:outerShdw blurRad="38100" dist="38100" dir="2700000" algn="tl">
                    <a:srgbClr val="000000">
                      <a:alpha val="43137"/>
                    </a:srgbClr>
                  </a:outerShdw>
                </a:effectLst>
              </a:rPr>
              <a:t>Al Qaeda </a:t>
            </a:r>
            <a:r>
              <a:rPr lang="en-US" dirty="0" smtClean="0"/>
              <a:t>was executed by </a:t>
            </a:r>
            <a:r>
              <a:rPr lang="en-US" b="1" i="1" u="sng" dirty="0" smtClean="0">
                <a:effectLst>
                  <a:outerShdw blurRad="38100" dist="38100" dir="2700000" algn="tl">
                    <a:srgbClr val="000000">
                      <a:alpha val="43137"/>
                    </a:srgbClr>
                  </a:outerShdw>
                </a:effectLst>
              </a:rPr>
              <a:t>Seal Team 6 </a:t>
            </a:r>
            <a:r>
              <a:rPr lang="en-US" dirty="0" smtClean="0"/>
              <a:t>in </a:t>
            </a:r>
            <a:r>
              <a:rPr lang="en-US" b="1" i="1" u="sng" dirty="0" smtClean="0">
                <a:effectLst>
                  <a:outerShdw blurRad="38100" dist="38100" dir="2700000" algn="tl">
                    <a:srgbClr val="000000">
                      <a:alpha val="43137"/>
                    </a:srgbClr>
                  </a:outerShdw>
                </a:effectLst>
              </a:rPr>
              <a:t>Pakistan.</a:t>
            </a:r>
            <a:r>
              <a:rPr lang="en-US" dirty="0" smtClean="0"/>
              <a:t>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The War in Iraq ended </a:t>
            </a:r>
            <a:r>
              <a:rPr lang="en-US" dirty="0" smtClean="0"/>
              <a:t>– but perhaps too abruptly.  </a:t>
            </a:r>
            <a:r>
              <a:rPr lang="en-US" b="1" i="1" u="sng" dirty="0" smtClean="0">
                <a:effectLst>
                  <a:outerShdw blurRad="38100" dist="38100" dir="2700000" algn="tl">
                    <a:srgbClr val="000000">
                      <a:alpha val="43137"/>
                    </a:srgbClr>
                  </a:outerShdw>
                </a:effectLst>
              </a:rPr>
              <a:t>ISIS</a:t>
            </a:r>
            <a:r>
              <a:rPr lang="en-US" dirty="0" smtClean="0"/>
              <a:t> – the self-proclaimed </a:t>
            </a:r>
            <a:r>
              <a:rPr lang="en-US" b="1" i="1" u="sng" dirty="0" smtClean="0">
                <a:effectLst>
                  <a:outerShdw blurRad="38100" dist="38100" dir="2700000" algn="tl">
                    <a:srgbClr val="000000">
                      <a:alpha val="43137"/>
                    </a:srgbClr>
                  </a:outerShdw>
                </a:effectLst>
              </a:rPr>
              <a:t>Islamic State</a:t>
            </a:r>
            <a:r>
              <a:rPr lang="en-US" dirty="0" smtClean="0"/>
              <a:t> – is currently on the war path in Iraq.</a:t>
            </a:r>
          </a:p>
          <a:p>
            <a:pPr>
              <a:buFont typeface="Wingdings" panose="05000000000000000000" pitchFamily="2" charset="2"/>
              <a:buChar char="q"/>
            </a:pPr>
            <a:r>
              <a:rPr lang="en-US" dirty="0" smtClean="0"/>
              <a:t>  The </a:t>
            </a:r>
            <a:r>
              <a:rPr lang="en-US" b="1" i="1" u="sng" dirty="0" smtClean="0">
                <a:effectLst>
                  <a:outerShdw blurRad="38100" dist="38100" dir="2700000" algn="tl">
                    <a:srgbClr val="000000">
                      <a:alpha val="43137"/>
                    </a:srgbClr>
                  </a:outerShdw>
                </a:effectLst>
              </a:rPr>
              <a:t>War in Afghanistan </a:t>
            </a:r>
            <a:r>
              <a:rPr lang="en-US" dirty="0" smtClean="0"/>
              <a:t>is still not over yet, either, although that was originally a goal.</a:t>
            </a:r>
          </a:p>
          <a:p>
            <a:pPr>
              <a:buFont typeface="Wingdings" panose="05000000000000000000" pitchFamily="2" charset="2"/>
              <a:buChar char="q"/>
            </a:pPr>
            <a:r>
              <a:rPr lang="en-US" dirty="0" smtClean="0"/>
              <a:t>  </a:t>
            </a:r>
            <a:r>
              <a:rPr lang="en-US" b="1" i="1" u="sng" dirty="0" smtClean="0">
                <a:effectLst>
                  <a:outerShdw blurRad="38100" dist="38100" dir="2700000" algn="tl">
                    <a:srgbClr val="000000">
                      <a:alpha val="43137"/>
                    </a:srgbClr>
                  </a:outerShdw>
                </a:effectLst>
              </a:rPr>
              <a:t>The prison camps in Guantanamo Bay, Cuba</a:t>
            </a:r>
            <a:r>
              <a:rPr lang="en-US" dirty="0" smtClean="0"/>
              <a:t>, which the President pledged to close    down, </a:t>
            </a:r>
            <a:r>
              <a:rPr lang="en-US" b="1" i="1" u="sng" dirty="0" smtClean="0">
                <a:effectLst>
                  <a:outerShdw blurRad="38100" dist="38100" dir="2700000" algn="tl">
                    <a:srgbClr val="000000">
                      <a:alpha val="43137"/>
                    </a:srgbClr>
                  </a:outerShdw>
                </a:effectLst>
              </a:rPr>
              <a:t>are still open</a:t>
            </a:r>
            <a:r>
              <a:rPr lang="en-US" dirty="0" smtClean="0"/>
              <a:t>. </a:t>
            </a:r>
          </a:p>
          <a:p>
            <a:pPr>
              <a:buFont typeface="Wingdings" panose="05000000000000000000" pitchFamily="2" charset="2"/>
              <a:buChar char="q"/>
            </a:pPr>
            <a:r>
              <a:rPr lang="en-US" dirty="0" smtClean="0"/>
              <a:t>  Several issues related to </a:t>
            </a:r>
            <a:r>
              <a:rPr lang="en-US" b="1" i="1" u="sng" dirty="0" smtClean="0">
                <a:effectLst>
                  <a:outerShdw blurRad="38100" dist="38100" dir="2700000" algn="tl">
                    <a:srgbClr val="000000">
                      <a:alpha val="43137"/>
                    </a:srgbClr>
                  </a:outerShdw>
                </a:effectLst>
              </a:rPr>
              <a:t>federalism</a:t>
            </a:r>
            <a:r>
              <a:rPr lang="en-US" dirty="0" smtClean="0"/>
              <a:t> have emerged, including controversies over the </a:t>
            </a:r>
            <a:r>
              <a:rPr lang="en-US" b="1" i="1" dirty="0" smtClean="0">
                <a:effectLst>
                  <a:outerShdw blurRad="38100" dist="38100" dir="2700000" algn="tl">
                    <a:srgbClr val="000000">
                      <a:alpha val="43137"/>
                    </a:srgbClr>
                  </a:outerShdw>
                </a:effectLst>
              </a:rPr>
              <a:t>legalization of marijuana </a:t>
            </a:r>
            <a:r>
              <a:rPr lang="en-US" dirty="0" smtClean="0"/>
              <a:t>for recreational use and </a:t>
            </a:r>
            <a:r>
              <a:rPr lang="en-US" b="1" i="1" u="sng" dirty="0" smtClean="0">
                <a:effectLst>
                  <a:outerShdw blurRad="38100" dist="38100" dir="2700000" algn="tl">
                    <a:srgbClr val="000000">
                      <a:alpha val="43137"/>
                    </a:srgbClr>
                  </a:outerShdw>
                </a:effectLst>
              </a:rPr>
              <a:t>gay marriage </a:t>
            </a:r>
            <a:r>
              <a:rPr lang="en-US" dirty="0" smtClean="0"/>
              <a:t>laws. </a:t>
            </a:r>
          </a:p>
          <a:p>
            <a:pPr>
              <a:buFont typeface="Wingdings" panose="05000000000000000000" pitchFamily="2" charset="2"/>
              <a:buChar char="q"/>
            </a:pPr>
            <a:r>
              <a:rPr lang="en-US" dirty="0"/>
              <a:t>  </a:t>
            </a:r>
            <a:r>
              <a:rPr lang="en-US" b="1" i="1" u="sng" dirty="0" smtClean="0">
                <a:effectLst>
                  <a:outerShdw blurRad="38100" dist="38100" dir="2700000" algn="tl">
                    <a:srgbClr val="000000">
                      <a:alpha val="43137"/>
                    </a:srgbClr>
                  </a:outerShdw>
                </a:effectLst>
              </a:rPr>
              <a:t>Rioting</a:t>
            </a:r>
            <a:r>
              <a:rPr lang="en-US" dirty="0" smtClean="0"/>
              <a:t> took place in several urban centers after African-American young men were killed by police officers – leading to concern over police brutality.  In at least two cases – </a:t>
            </a:r>
            <a:r>
              <a:rPr lang="en-US" b="1" i="1" u="sng" dirty="0" smtClean="0">
                <a:effectLst>
                  <a:outerShdw blurRad="38100" dist="38100" dir="2700000" algn="tl">
                    <a:srgbClr val="000000">
                      <a:alpha val="43137"/>
                    </a:srgbClr>
                  </a:outerShdw>
                </a:effectLst>
              </a:rPr>
              <a:t>Ferguson, MO, and New York City </a:t>
            </a:r>
            <a:r>
              <a:rPr lang="en-US" dirty="0" smtClean="0"/>
              <a:t>– police officers were not even indicted for the crimes. </a:t>
            </a:r>
          </a:p>
          <a:p>
            <a:pPr>
              <a:buFont typeface="Wingdings" panose="05000000000000000000" pitchFamily="2" charset="2"/>
              <a:buChar char="q"/>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865217" y="327837"/>
            <a:ext cx="2125012" cy="299980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9308" y="3386294"/>
            <a:ext cx="2301025" cy="144581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5997" y="4931759"/>
            <a:ext cx="2343555" cy="1738918"/>
          </a:xfrm>
          <a:prstGeom prst="rect">
            <a:avLst/>
          </a:prstGeom>
        </p:spPr>
      </p:pic>
    </p:spTree>
    <p:extLst>
      <p:ext uri="{BB962C8B-B14F-4D97-AF65-F5344CB8AC3E}">
        <p14:creationId xmlns:p14="http://schemas.microsoft.com/office/powerpoint/2010/main" val="8120533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George mason of Virginia</a:t>
            </a:r>
            <a:endParaRPr lang="en-US" dirty="0"/>
          </a:p>
        </p:txBody>
      </p:sp>
      <p:sp>
        <p:nvSpPr>
          <p:cNvPr id="3" name="Content Placeholder 2"/>
          <p:cNvSpPr>
            <a:spLocks noGrp="1"/>
          </p:cNvSpPr>
          <p:nvPr>
            <p:ph sz="half" idx="1"/>
          </p:nvPr>
        </p:nvSpPr>
        <p:spPr>
          <a:xfrm>
            <a:off x="1024128" y="1815921"/>
            <a:ext cx="6059252" cy="4493439"/>
          </a:xfrm>
        </p:spPr>
        <p:txBody>
          <a:bodyPr/>
          <a:lstStyle/>
          <a:p>
            <a:pPr>
              <a:buFont typeface="Wingdings" panose="05000000000000000000" pitchFamily="2" charset="2"/>
              <a:buChar char="q"/>
            </a:pPr>
            <a:r>
              <a:rPr lang="en-US" dirty="0" smtClean="0"/>
              <a:t>  In 1776, the year that the United States declared independence from England, George Mason authored </a:t>
            </a:r>
            <a:r>
              <a:rPr lang="en-US" b="1" i="1" u="sng" dirty="0" smtClean="0">
                <a:effectLst>
                  <a:outerShdw blurRad="38100" dist="38100" dir="2700000" algn="tl">
                    <a:srgbClr val="000000">
                      <a:alpha val="43137"/>
                    </a:srgbClr>
                  </a:outerShdw>
                </a:effectLst>
              </a:rPr>
              <a:t>The Virginia Declaration of Rights</a:t>
            </a:r>
            <a:r>
              <a:rPr lang="en-US" dirty="0" smtClean="0"/>
              <a:t>.  </a:t>
            </a:r>
          </a:p>
          <a:p>
            <a:pPr>
              <a:buFont typeface="Wingdings" panose="05000000000000000000" pitchFamily="2" charset="2"/>
              <a:buChar char="q"/>
            </a:pPr>
            <a:r>
              <a:rPr lang="en-US" dirty="0"/>
              <a:t> </a:t>
            </a:r>
            <a:r>
              <a:rPr lang="en-US" dirty="0" smtClean="0"/>
              <a:t> The Virginia Declaration of rights guaranteed the rights to </a:t>
            </a:r>
            <a:r>
              <a:rPr lang="en-US" b="1" i="1" u="sng" dirty="0" smtClean="0">
                <a:effectLst>
                  <a:outerShdw blurRad="38100" dist="38100" dir="2700000" algn="tl">
                    <a:srgbClr val="000000">
                      <a:alpha val="43137"/>
                    </a:srgbClr>
                  </a:outerShdw>
                </a:effectLst>
              </a:rPr>
              <a:t>free speech, a free press, jury trials, the right to petition the government</a:t>
            </a:r>
            <a:r>
              <a:rPr lang="en-US" dirty="0" smtClean="0"/>
              <a:t>, and many other freedoms which were later enshrined in the </a:t>
            </a:r>
            <a:r>
              <a:rPr lang="en-US" b="1" i="1" u="sng" dirty="0" smtClean="0">
                <a:effectLst>
                  <a:outerShdw blurRad="38100" dist="38100" dir="2700000" algn="tl">
                    <a:srgbClr val="000000">
                      <a:alpha val="43137"/>
                    </a:srgbClr>
                  </a:outerShdw>
                </a:effectLst>
              </a:rPr>
              <a:t>Bill of Rights</a:t>
            </a:r>
            <a:r>
              <a:rPr lang="en-US" dirty="0" smtClean="0"/>
              <a:t>.  </a:t>
            </a:r>
          </a:p>
          <a:p>
            <a:pPr>
              <a:buFont typeface="Wingdings" panose="05000000000000000000" pitchFamily="2" charset="2"/>
              <a:buChar char="q"/>
            </a:pPr>
            <a:r>
              <a:rPr lang="en-US" dirty="0"/>
              <a:t> </a:t>
            </a:r>
            <a:r>
              <a:rPr lang="en-US" dirty="0" smtClean="0"/>
              <a:t> Although he attended the </a:t>
            </a:r>
            <a:r>
              <a:rPr lang="en-US" b="1" i="1" u="sng" dirty="0" smtClean="0">
                <a:effectLst>
                  <a:outerShdw blurRad="38100" dist="38100" dir="2700000" algn="tl">
                    <a:srgbClr val="000000">
                      <a:alpha val="43137"/>
                    </a:srgbClr>
                  </a:outerShdw>
                </a:effectLst>
              </a:rPr>
              <a:t>Constitutional Convention</a:t>
            </a:r>
            <a:r>
              <a:rPr lang="en-US" dirty="0" smtClean="0"/>
              <a:t> in 1787, he did not support the final document.  He was an </a:t>
            </a:r>
            <a:r>
              <a:rPr lang="en-US" b="1" i="1" u="sng" dirty="0" smtClean="0">
                <a:effectLst>
                  <a:outerShdw blurRad="38100" dist="38100" dir="2700000" algn="tl">
                    <a:srgbClr val="000000">
                      <a:alpha val="43137"/>
                    </a:srgbClr>
                  </a:outerShdw>
                </a:effectLst>
              </a:rPr>
              <a:t>Anti-Federalist</a:t>
            </a:r>
            <a:r>
              <a:rPr lang="en-US" dirty="0" smtClean="0"/>
              <a:t>.  Why?  Because when the Constitution was submitted to the states for ratification, it did not include a </a:t>
            </a:r>
            <a:r>
              <a:rPr lang="en-US" b="1" i="1" u="sng" dirty="0" smtClean="0"/>
              <a:t>Bill of Rights</a:t>
            </a:r>
            <a:r>
              <a:rPr lang="en-US" dirty="0" smtClean="0"/>
              <a:t>!  (The Bill of Rights was added in 1791.)</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25053" y="1803042"/>
            <a:ext cx="3620224" cy="4582955"/>
          </a:xfrm>
        </p:spPr>
      </p:pic>
    </p:spTree>
    <p:extLst>
      <p:ext uri="{BB962C8B-B14F-4D97-AF65-F5344CB8AC3E}">
        <p14:creationId xmlns:p14="http://schemas.microsoft.com/office/powerpoint/2010/main" val="18327930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dirty="0" smtClean="0"/>
              <a:t>The revolutionary war: </a:t>
            </a:r>
            <a:br>
              <a:rPr lang="en-US" dirty="0" smtClean="0"/>
            </a:br>
            <a:r>
              <a:rPr lang="en-US" dirty="0" smtClean="0"/>
              <a:t>America’s war for Independence</a:t>
            </a:r>
            <a:endParaRPr lang="en-US" dirty="0"/>
          </a:p>
        </p:txBody>
      </p:sp>
      <p:sp>
        <p:nvSpPr>
          <p:cNvPr id="6" name="Text Placeholder 5"/>
          <p:cNvSpPr>
            <a:spLocks noGrp="1"/>
          </p:cNvSpPr>
          <p:nvPr>
            <p:ph type="body" idx="1"/>
          </p:nvPr>
        </p:nvSpPr>
        <p:spPr/>
        <p:txBody>
          <a:bodyPr/>
          <a:lstStyle/>
          <a:p>
            <a:r>
              <a:rPr lang="en-US" dirty="0" smtClean="0"/>
              <a:t>THE AMERICAN WAR FOR INDEPENDENCE, 1775 - 1783</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1093" y="1406769"/>
            <a:ext cx="4584413" cy="3019982"/>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138" y="272911"/>
            <a:ext cx="4876800" cy="312724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32886">
            <a:off x="4459999" y="501978"/>
            <a:ext cx="3273886" cy="3946815"/>
          </a:xfrm>
          <a:prstGeom prst="rect">
            <a:avLst/>
          </a:prstGeom>
        </p:spPr>
      </p:pic>
    </p:spTree>
    <p:extLst>
      <p:ext uri="{BB962C8B-B14F-4D97-AF65-F5344CB8AC3E}">
        <p14:creationId xmlns:p14="http://schemas.microsoft.com/office/powerpoint/2010/main" val="9686502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1248" y="610974"/>
            <a:ext cx="10528221" cy="921612"/>
          </a:xfrm>
        </p:spPr>
        <p:txBody>
          <a:bodyPr>
            <a:normAutofit/>
          </a:bodyPr>
          <a:lstStyle/>
          <a:p>
            <a:r>
              <a:rPr lang="en-US" dirty="0" smtClean="0"/>
              <a:t>#11.  The Minutemen at Lexington &amp; Concord</a:t>
            </a:r>
            <a:endParaRPr lang="en-US" dirty="0"/>
          </a:p>
        </p:txBody>
      </p:sp>
      <p:sp>
        <p:nvSpPr>
          <p:cNvPr id="3" name="Content Placeholder 2"/>
          <p:cNvSpPr>
            <a:spLocks noGrp="1"/>
          </p:cNvSpPr>
          <p:nvPr>
            <p:ph sz="half" idx="1"/>
          </p:nvPr>
        </p:nvSpPr>
        <p:spPr>
          <a:xfrm>
            <a:off x="837127" y="1442434"/>
            <a:ext cx="3580327" cy="4945487"/>
          </a:xfrm>
        </p:spPr>
        <p:txBody>
          <a:bodyPr>
            <a:normAutofit fontScale="92500"/>
          </a:bodyPr>
          <a:lstStyle/>
          <a:p>
            <a:r>
              <a:rPr lang="en-US" dirty="0" smtClean="0"/>
              <a:t>The minutemen were Americans who pledge to be ready to defend liberty from English soldiers at a moments notice.   They kept arms, drilled, and prepared for war against England if it should come.   When the English marched out into the countryside trying to seize a cache of weapons rumored to be there, </a:t>
            </a:r>
            <a:r>
              <a:rPr lang="en-US" dirty="0"/>
              <a:t>t</a:t>
            </a:r>
            <a:r>
              <a:rPr lang="en-US" dirty="0" smtClean="0"/>
              <a:t>he “</a:t>
            </a:r>
            <a:r>
              <a:rPr lang="en-US" b="1" i="1" u="sng" dirty="0" smtClean="0">
                <a:effectLst>
                  <a:outerShdw blurRad="38100" dist="38100" dir="2700000" algn="tl">
                    <a:srgbClr val="000000">
                      <a:alpha val="43137"/>
                    </a:srgbClr>
                  </a:outerShdw>
                </a:effectLst>
              </a:rPr>
              <a:t>Shot Heard ‘Round the World”</a:t>
            </a:r>
            <a:r>
              <a:rPr lang="en-US" dirty="0" smtClean="0"/>
              <a:t> was fired (at Lexington Green in April of 1775.)  Americans guerrilla tactics gave them the advantage in the fighting later in Concord.  The Revolution had begun.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58791" y="1581756"/>
            <a:ext cx="7197243" cy="3698583"/>
          </a:xfrm>
        </p:spPr>
      </p:pic>
      <p:sp>
        <p:nvSpPr>
          <p:cNvPr id="4" name="Rounded Rectangle 3"/>
          <p:cNvSpPr/>
          <p:nvPr/>
        </p:nvSpPr>
        <p:spPr>
          <a:xfrm>
            <a:off x="4417454" y="5048519"/>
            <a:ext cx="7302321" cy="92727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Shot Heard ‘Round the World” began the American Revolution, 1775.  Americans were overmatched, but knew the terrain better and engaged in guerrilla warfare tactics to maintain an advantage over the British. </a:t>
            </a:r>
            <a:endParaRPr lang="en-US" dirty="0"/>
          </a:p>
        </p:txBody>
      </p:sp>
    </p:spTree>
    <p:extLst>
      <p:ext uri="{BB962C8B-B14F-4D97-AF65-F5344CB8AC3E}">
        <p14:creationId xmlns:p14="http://schemas.microsoft.com/office/powerpoint/2010/main" val="1880034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#12.  Baron friedrich von steuben:</a:t>
            </a:r>
            <a:br>
              <a:rPr lang="en-US" dirty="0" smtClean="0"/>
            </a:br>
            <a:r>
              <a:rPr lang="en-US" dirty="0"/>
              <a:t>	</a:t>
            </a:r>
            <a:r>
              <a:rPr lang="en-US" dirty="0" smtClean="0"/>
              <a:t>		 the winter at valley Forge</a:t>
            </a:r>
            <a:endParaRPr lang="en-US" dirty="0"/>
          </a:p>
        </p:txBody>
      </p:sp>
      <p:sp>
        <p:nvSpPr>
          <p:cNvPr id="5" name="Content Placeholder 4"/>
          <p:cNvSpPr>
            <a:spLocks noGrp="1"/>
          </p:cNvSpPr>
          <p:nvPr>
            <p:ph sz="half" idx="1"/>
          </p:nvPr>
        </p:nvSpPr>
        <p:spPr/>
        <p:txBody>
          <a:bodyPr/>
          <a:lstStyle/>
          <a:p>
            <a:r>
              <a:rPr lang="en-US" dirty="0" smtClean="0"/>
              <a:t>When we look back on the American Revolution, it is important to remember how much assistance Americans gained from foreigners.  For example, Baron Friedrich Von Steuben, a Prussian man of questionable pedigree, helped to </a:t>
            </a:r>
            <a:r>
              <a:rPr lang="en-US" b="1" i="1" u="sng" dirty="0" smtClean="0">
                <a:effectLst>
                  <a:outerShdw blurRad="38100" dist="38100" dir="2700000" algn="tl">
                    <a:srgbClr val="000000">
                      <a:alpha val="43137"/>
                    </a:srgbClr>
                  </a:outerShdw>
                </a:effectLst>
              </a:rPr>
              <a:t>train American soldiers at Valley Forge</a:t>
            </a:r>
            <a:r>
              <a:rPr lang="en-US" dirty="0" smtClean="0"/>
              <a:t>.  Later, the French would enter the war on our behalf.  </a:t>
            </a:r>
            <a:r>
              <a:rPr lang="en-US" b="1" i="1" u="sng" dirty="0" smtClean="0">
                <a:effectLst>
                  <a:outerShdw blurRad="38100" dist="38100" dir="2700000" algn="tl">
                    <a:srgbClr val="000000">
                      <a:alpha val="43137"/>
                    </a:srgbClr>
                  </a:outerShdw>
                </a:effectLst>
              </a:rPr>
              <a:t>France</a:t>
            </a:r>
            <a:r>
              <a:rPr lang="en-US" dirty="0" smtClean="0"/>
              <a:t>, </a:t>
            </a:r>
            <a:r>
              <a:rPr lang="en-US" b="1" i="1" u="sng" dirty="0" smtClean="0">
                <a:effectLst>
                  <a:outerShdw blurRad="38100" dist="38100" dir="2700000" algn="tl">
                    <a:srgbClr val="000000">
                      <a:alpha val="43137"/>
                    </a:srgbClr>
                  </a:outerShdw>
                </a:effectLst>
              </a:rPr>
              <a:t>Spain</a:t>
            </a:r>
            <a:r>
              <a:rPr lang="en-US" dirty="0" smtClean="0"/>
              <a:t>, and even </a:t>
            </a:r>
            <a:r>
              <a:rPr lang="en-US" b="1" i="1" u="sng" dirty="0" smtClean="0">
                <a:effectLst>
                  <a:outerShdw blurRad="38100" dist="38100" dir="2700000" algn="tl">
                    <a:srgbClr val="000000">
                      <a:alpha val="43137"/>
                    </a:srgbClr>
                  </a:outerShdw>
                </a:effectLst>
              </a:rPr>
              <a:t>Holland</a:t>
            </a:r>
            <a:r>
              <a:rPr lang="en-US" dirty="0" smtClean="0"/>
              <a:t> provided Americans with loans which allowed us to purchase necessary materials to keep fighting the Brits. </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79064" y="2278727"/>
            <a:ext cx="5894010" cy="3246310"/>
          </a:xfrm>
        </p:spPr>
      </p:pic>
      <p:sp>
        <p:nvSpPr>
          <p:cNvPr id="3" name="Rounded Rectangle 2"/>
          <p:cNvSpPr/>
          <p:nvPr/>
        </p:nvSpPr>
        <p:spPr>
          <a:xfrm>
            <a:off x="5769735" y="5228823"/>
            <a:ext cx="6117465" cy="82424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b="1" i="1" u="sng" dirty="0" smtClean="0">
                <a:effectLst>
                  <a:outerShdw blurRad="38100" dist="38100" dir="2700000" algn="tl">
                    <a:srgbClr val="000000">
                      <a:alpha val="43137"/>
                    </a:srgbClr>
                  </a:outerShdw>
                </a:effectLst>
              </a:rPr>
              <a:t>General George Washington </a:t>
            </a:r>
            <a:r>
              <a:rPr lang="en-US" dirty="0" smtClean="0"/>
              <a:t>inspired the Continental Army and </a:t>
            </a:r>
            <a:r>
              <a:rPr lang="en-US" b="1" i="1" u="sng" dirty="0" smtClean="0">
                <a:effectLst>
                  <a:outerShdw blurRad="38100" dist="38100" dir="2700000" algn="tl">
                    <a:srgbClr val="000000">
                      <a:alpha val="43137"/>
                    </a:srgbClr>
                  </a:outerShdw>
                </a:effectLst>
              </a:rPr>
              <a:t>Baron Friedrich Von Steuben </a:t>
            </a:r>
            <a:r>
              <a:rPr lang="en-US" dirty="0" smtClean="0"/>
              <a:t>helped to train them during the bitter winter spent at </a:t>
            </a:r>
            <a:r>
              <a:rPr lang="en-US" b="1" i="1" u="sng" dirty="0" smtClean="0">
                <a:effectLst>
                  <a:outerShdw blurRad="38100" dist="38100" dir="2700000" algn="tl">
                    <a:srgbClr val="000000">
                      <a:alpha val="43137"/>
                    </a:srgbClr>
                  </a:outerShdw>
                </a:effectLst>
              </a:rPr>
              <a:t>Valley Forge, PA </a:t>
            </a:r>
            <a:r>
              <a:rPr lang="en-US" dirty="0" smtClean="0"/>
              <a:t>during the Revolution. </a:t>
            </a:r>
            <a:endParaRPr lang="en-US" dirty="0"/>
          </a:p>
        </p:txBody>
      </p:sp>
    </p:spTree>
    <p:extLst>
      <p:ext uri="{BB962C8B-B14F-4D97-AF65-F5344CB8AC3E}">
        <p14:creationId xmlns:p14="http://schemas.microsoft.com/office/powerpoint/2010/main" val="3321761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270644" cy="1499616"/>
          </a:xfrm>
        </p:spPr>
        <p:txBody>
          <a:bodyPr/>
          <a:lstStyle/>
          <a:p>
            <a:r>
              <a:rPr lang="en-US" dirty="0" smtClean="0"/>
              <a:t>#13.  The Marquis de Lafayette &amp; the French</a:t>
            </a:r>
            <a:endParaRPr lang="en-US" dirty="0"/>
          </a:p>
        </p:txBody>
      </p:sp>
      <p:sp>
        <p:nvSpPr>
          <p:cNvPr id="3" name="Content Placeholder 2"/>
          <p:cNvSpPr>
            <a:spLocks noGrp="1"/>
          </p:cNvSpPr>
          <p:nvPr>
            <p:ph sz="half" idx="1"/>
          </p:nvPr>
        </p:nvSpPr>
        <p:spPr/>
        <p:txBody>
          <a:bodyPr>
            <a:normAutofit fontScale="92500"/>
          </a:bodyPr>
          <a:lstStyle/>
          <a:p>
            <a:r>
              <a:rPr lang="en-US" dirty="0" smtClean="0"/>
              <a:t>France entered the war to help Americans gain their independence in 1778; however, the Marquis de Lafayette had come on his own prior to that date.  After the </a:t>
            </a:r>
            <a:r>
              <a:rPr lang="en-US" b="1" i="1" u="sng" dirty="0" smtClean="0">
                <a:effectLst>
                  <a:outerShdw blurRad="38100" dist="38100" dir="2700000" algn="tl">
                    <a:srgbClr val="000000">
                      <a:alpha val="43137"/>
                    </a:srgbClr>
                  </a:outerShdw>
                </a:effectLst>
              </a:rPr>
              <a:t>Battle of Saratoga</a:t>
            </a:r>
            <a:r>
              <a:rPr lang="en-US" dirty="0" smtClean="0"/>
              <a:t>, the French signed the </a:t>
            </a:r>
            <a:r>
              <a:rPr lang="en-US" b="1" i="1" u="sng" dirty="0" smtClean="0">
                <a:effectLst>
                  <a:outerShdw blurRad="38100" dist="38100" dir="2700000" algn="tl">
                    <a:srgbClr val="000000">
                      <a:alpha val="43137"/>
                    </a:srgbClr>
                  </a:outerShdw>
                </a:effectLst>
              </a:rPr>
              <a:t>Treaty of Alliance</a:t>
            </a:r>
            <a:r>
              <a:rPr lang="en-US" dirty="0" smtClean="0"/>
              <a:t> with Americans and other French commandants helped us to win the war.  At the Battle of Yorktown, for example, </a:t>
            </a:r>
            <a:r>
              <a:rPr lang="en-US" b="1" i="1" u="sng" dirty="0" smtClean="0">
                <a:effectLst>
                  <a:outerShdw blurRad="38100" dist="38100" dir="2700000" algn="tl">
                    <a:srgbClr val="000000">
                      <a:alpha val="43137"/>
                    </a:srgbClr>
                  </a:outerShdw>
                </a:effectLst>
              </a:rPr>
              <a:t>Rochambeau</a:t>
            </a:r>
            <a:r>
              <a:rPr lang="en-US" dirty="0" smtClean="0"/>
              <a:t> had organized the </a:t>
            </a:r>
            <a:r>
              <a:rPr lang="en-US" dirty="0" err="1" smtClean="0"/>
              <a:t>seige</a:t>
            </a:r>
            <a:r>
              <a:rPr lang="en-US" dirty="0" smtClean="0"/>
              <a:t>; Lafayette was at Washington’s right hand; and the French </a:t>
            </a:r>
            <a:r>
              <a:rPr lang="en-US" b="1" i="1" u="sng" dirty="0" smtClean="0">
                <a:effectLst>
                  <a:outerShdw blurRad="38100" dist="38100" dir="2700000" algn="tl">
                    <a:srgbClr val="000000">
                      <a:alpha val="43137"/>
                    </a:srgbClr>
                  </a:outerShdw>
                </a:effectLst>
              </a:rPr>
              <a:t>Admiral De Grasse </a:t>
            </a:r>
            <a:r>
              <a:rPr lang="en-US" dirty="0" smtClean="0"/>
              <a:t>blocked off the mouth of the Chesapeake Bay to prevent English reinforcements from arriving.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73727" y="2319205"/>
            <a:ext cx="6020017" cy="3965685"/>
          </a:xfrm>
        </p:spPr>
      </p:pic>
    </p:spTree>
    <p:extLst>
      <p:ext uri="{BB962C8B-B14F-4D97-AF65-F5344CB8AC3E}">
        <p14:creationId xmlns:p14="http://schemas.microsoft.com/office/powerpoint/2010/main" val="25102982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General Cornwallis</a:t>
            </a:r>
            <a:endParaRPr lang="en-US" dirty="0"/>
          </a:p>
        </p:txBody>
      </p:sp>
      <p:sp>
        <p:nvSpPr>
          <p:cNvPr id="3" name="Content Placeholder 2"/>
          <p:cNvSpPr>
            <a:spLocks noGrp="1"/>
          </p:cNvSpPr>
          <p:nvPr>
            <p:ph sz="half" idx="1"/>
          </p:nvPr>
        </p:nvSpPr>
        <p:spPr/>
        <p:txBody>
          <a:bodyPr/>
          <a:lstStyle/>
          <a:p>
            <a:r>
              <a:rPr lang="en-US" dirty="0" smtClean="0"/>
              <a:t>It was Charles Cornwallis of England who </a:t>
            </a:r>
            <a:r>
              <a:rPr lang="en-US" b="1" i="1" u="sng" dirty="0" smtClean="0">
                <a:effectLst>
                  <a:outerShdw blurRad="38100" dist="38100" dir="2700000" algn="tl">
                    <a:srgbClr val="000000">
                      <a:alpha val="43137"/>
                    </a:srgbClr>
                  </a:outerShdw>
                </a:effectLst>
              </a:rPr>
              <a:t>surrendered</a:t>
            </a:r>
            <a:r>
              <a:rPr lang="en-US" dirty="0" smtClean="0"/>
              <a:t> his Army to George Washington in October of 1781.  The battle, for all extents and purposes, was the end of the Revolutionary War.</a:t>
            </a:r>
          </a:p>
          <a:p>
            <a:r>
              <a:rPr lang="en-US" dirty="0" smtClean="0"/>
              <a:t>In England, </a:t>
            </a:r>
            <a:r>
              <a:rPr lang="en-US" b="1" i="1" u="sng" dirty="0" smtClean="0">
                <a:effectLst>
                  <a:outerShdw blurRad="38100" dist="38100" dir="2700000" algn="tl">
                    <a:srgbClr val="000000">
                      <a:alpha val="43137"/>
                    </a:srgbClr>
                  </a:outerShdw>
                </a:effectLst>
              </a:rPr>
              <a:t>a lack of money and a lack of popular support for the war effort </a:t>
            </a:r>
            <a:r>
              <a:rPr lang="en-US" dirty="0" smtClean="0"/>
              <a:t>necessitated granting Americans their Independence.</a:t>
            </a:r>
          </a:p>
          <a:p>
            <a:r>
              <a:rPr lang="en-US" dirty="0" smtClean="0"/>
              <a:t>The </a:t>
            </a:r>
            <a:r>
              <a:rPr lang="en-US" b="1" i="1" u="sng" dirty="0" smtClean="0">
                <a:effectLst>
                  <a:outerShdw blurRad="38100" dist="38100" dir="2700000" algn="tl">
                    <a:srgbClr val="000000">
                      <a:alpha val="43137"/>
                    </a:srgbClr>
                  </a:outerShdw>
                </a:effectLst>
              </a:rPr>
              <a:t>Battle at Yorktown, Virginia </a:t>
            </a:r>
            <a:r>
              <a:rPr lang="en-US" dirty="0" smtClean="0"/>
              <a:t>was the end to the </a:t>
            </a:r>
            <a:r>
              <a:rPr lang="en-US" b="1" i="1" u="sng" dirty="0" smtClean="0">
                <a:effectLst>
                  <a:outerShdw blurRad="38100" dist="38100" dir="2700000" algn="tl">
                    <a:srgbClr val="000000">
                      <a:alpha val="43137"/>
                    </a:srgbClr>
                  </a:outerShdw>
                </a:effectLst>
              </a:rPr>
              <a:t>Revolutionary War</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407187" y="470079"/>
            <a:ext cx="4273951" cy="6094654"/>
          </a:xfrm>
        </p:spPr>
      </p:pic>
    </p:spTree>
    <p:extLst>
      <p:ext uri="{BB962C8B-B14F-4D97-AF65-F5344CB8AC3E}">
        <p14:creationId xmlns:p14="http://schemas.microsoft.com/office/powerpoint/2010/main" val="26781201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#15.  John Adams</a:t>
            </a:r>
            <a:endParaRPr lang="en-US" dirty="0"/>
          </a:p>
        </p:txBody>
      </p:sp>
      <p:sp>
        <p:nvSpPr>
          <p:cNvPr id="3" name="Content Placeholder 2"/>
          <p:cNvSpPr>
            <a:spLocks noGrp="1"/>
          </p:cNvSpPr>
          <p:nvPr>
            <p:ph sz="half" idx="1"/>
          </p:nvPr>
        </p:nvSpPr>
        <p:spPr>
          <a:xfrm>
            <a:off x="1024127" y="2086377"/>
            <a:ext cx="5453946" cy="4222983"/>
          </a:xfrm>
        </p:spPr>
        <p:txBody>
          <a:bodyPr>
            <a:normAutofit lnSpcReduction="10000"/>
          </a:bodyPr>
          <a:lstStyle/>
          <a:p>
            <a:r>
              <a:rPr lang="en-US" dirty="0" smtClean="0"/>
              <a:t>No one was more patriotic than John Adams. </a:t>
            </a:r>
          </a:p>
          <a:p>
            <a:pPr>
              <a:buFont typeface="Wingdings" panose="05000000000000000000" pitchFamily="2" charset="2"/>
              <a:buChar char="q"/>
            </a:pPr>
            <a:r>
              <a:rPr lang="en-US" dirty="0"/>
              <a:t> </a:t>
            </a:r>
            <a:r>
              <a:rPr lang="en-US" dirty="0" smtClean="0"/>
              <a:t> Adams had served on the committee which offered Thomas Jefferson </a:t>
            </a:r>
            <a:r>
              <a:rPr lang="en-US" b="1" i="1" u="sng" dirty="0" smtClean="0">
                <a:effectLst>
                  <a:outerShdw blurRad="38100" dist="38100" dir="2700000" algn="tl">
                    <a:srgbClr val="000000">
                      <a:alpha val="43137"/>
                    </a:srgbClr>
                  </a:outerShdw>
                </a:effectLst>
              </a:rPr>
              <a:t>advice</a:t>
            </a:r>
            <a:r>
              <a:rPr lang="en-US" dirty="0" smtClean="0"/>
              <a:t> regarding the writing of the Declaration of Independence.</a:t>
            </a:r>
          </a:p>
          <a:p>
            <a:pPr>
              <a:buFont typeface="Wingdings" panose="05000000000000000000" pitchFamily="2" charset="2"/>
              <a:buChar char="q"/>
            </a:pPr>
            <a:r>
              <a:rPr lang="en-US" dirty="0"/>
              <a:t> </a:t>
            </a:r>
            <a:r>
              <a:rPr lang="en-US" dirty="0" smtClean="0"/>
              <a:t> After the Battle of Yorktown, John Adams helped to negotiate the </a:t>
            </a:r>
            <a:r>
              <a:rPr lang="en-US" b="1" i="1" u="sng" dirty="0" smtClean="0">
                <a:effectLst>
                  <a:outerShdw blurRad="38100" dist="38100" dir="2700000" algn="tl">
                    <a:srgbClr val="000000">
                      <a:alpha val="43137"/>
                    </a:srgbClr>
                  </a:outerShdw>
                </a:effectLst>
              </a:rPr>
              <a:t>Treaty of Paris of 1783</a:t>
            </a:r>
            <a:r>
              <a:rPr lang="en-US" dirty="0" smtClean="0">
                <a:effectLst>
                  <a:outerShdw blurRad="38100" dist="38100" dir="2700000" algn="tl">
                    <a:srgbClr val="000000">
                      <a:alpha val="43137"/>
                    </a:srgbClr>
                  </a:outerShdw>
                </a:effectLst>
              </a:rPr>
              <a:t>.</a:t>
            </a:r>
            <a:r>
              <a:rPr lang="en-US" dirty="0" smtClean="0"/>
              <a:t>  In the treaty, Americans gained their independence, and all of the territory formerly possessed by England to the Mississippi River.</a:t>
            </a:r>
          </a:p>
          <a:p>
            <a:pPr>
              <a:buFont typeface="Wingdings" panose="05000000000000000000" pitchFamily="2" charset="2"/>
              <a:buChar char="q"/>
            </a:pPr>
            <a:r>
              <a:rPr lang="en-US" dirty="0"/>
              <a:t> </a:t>
            </a:r>
            <a:r>
              <a:rPr lang="en-US" dirty="0" smtClean="0"/>
              <a:t> Adams </a:t>
            </a:r>
            <a:r>
              <a:rPr lang="en-US" dirty="0" smtClean="0"/>
              <a:t>supported the </a:t>
            </a:r>
            <a:r>
              <a:rPr lang="en-US" b="1" i="1" u="sng" dirty="0" smtClean="0">
                <a:effectLst>
                  <a:outerShdw blurRad="38100" dist="38100" dir="2700000" algn="tl">
                    <a:srgbClr val="000000">
                      <a:alpha val="43137"/>
                    </a:srgbClr>
                  </a:outerShdw>
                </a:effectLst>
              </a:rPr>
              <a:t>Constitution</a:t>
            </a:r>
            <a:r>
              <a:rPr lang="en-US" dirty="0" smtClean="0"/>
              <a:t> as a </a:t>
            </a:r>
            <a:r>
              <a:rPr lang="en-US" b="1" i="1" u="sng" dirty="0" smtClean="0">
                <a:effectLst>
                  <a:outerShdw blurRad="38100" dist="38100" dir="2700000" algn="tl">
                    <a:srgbClr val="000000">
                      <a:alpha val="43137"/>
                    </a:srgbClr>
                  </a:outerShdw>
                </a:effectLst>
              </a:rPr>
              <a:t>Federalist </a:t>
            </a:r>
            <a:r>
              <a:rPr lang="en-US" dirty="0" smtClean="0"/>
              <a:t>and </a:t>
            </a:r>
            <a:r>
              <a:rPr lang="en-US" dirty="0" smtClean="0"/>
              <a:t>would </a:t>
            </a:r>
            <a:r>
              <a:rPr lang="en-US" dirty="0" smtClean="0"/>
              <a:t>go on to become the second </a:t>
            </a:r>
            <a:r>
              <a:rPr lang="en-US" b="1" i="1" u="sng" dirty="0" smtClean="0">
                <a:effectLst>
                  <a:outerShdw blurRad="38100" dist="38100" dir="2700000" algn="tl">
                    <a:srgbClr val="000000">
                      <a:alpha val="43137"/>
                    </a:srgbClr>
                  </a:outerShdw>
                </a:effectLst>
              </a:rPr>
              <a:t>President of the United States.</a:t>
            </a:r>
          </a:p>
          <a:p>
            <a:pPr>
              <a:buFont typeface="Wingdings" panose="05000000000000000000" pitchFamily="2" charset="2"/>
              <a:buChar char="q"/>
            </a:pP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74886" y="695459"/>
            <a:ext cx="4496017" cy="5576552"/>
          </a:xfrm>
        </p:spPr>
      </p:pic>
    </p:spTree>
    <p:extLst>
      <p:ext uri="{BB962C8B-B14F-4D97-AF65-F5344CB8AC3E}">
        <p14:creationId xmlns:p14="http://schemas.microsoft.com/office/powerpoint/2010/main" val="42808782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Early republic and changes in government, 1781 - 1791</a:t>
            </a:r>
            <a:endParaRPr lang="en-US" dirty="0"/>
          </a:p>
        </p:txBody>
      </p:sp>
      <p:sp>
        <p:nvSpPr>
          <p:cNvPr id="6" name="Text Placeholder 5"/>
          <p:cNvSpPr>
            <a:spLocks noGrp="1"/>
          </p:cNvSpPr>
          <p:nvPr>
            <p:ph type="body" idx="1"/>
          </p:nvPr>
        </p:nvSpPr>
        <p:spPr/>
        <p:txBody>
          <a:bodyPr/>
          <a:lstStyle/>
          <a:p>
            <a:r>
              <a:rPr lang="en-US" dirty="0" smtClean="0"/>
              <a:t>THE ARTICLES OF CONFEDERATION, THE CONSTITUTIONAL CONVENTION, AND THE BILL OF RIGHTS</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8974" y="441725"/>
            <a:ext cx="5626608" cy="3700272"/>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816" y="259764"/>
            <a:ext cx="3052038" cy="406419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59610">
            <a:off x="3981197" y="396708"/>
            <a:ext cx="2892709" cy="3790306"/>
          </a:xfrm>
          <a:prstGeom prst="rect">
            <a:avLst/>
          </a:prstGeom>
        </p:spPr>
      </p:pic>
    </p:spTree>
    <p:extLst>
      <p:ext uri="{BB962C8B-B14F-4D97-AF65-F5344CB8AC3E}">
        <p14:creationId xmlns:p14="http://schemas.microsoft.com/office/powerpoint/2010/main" val="373078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Colonial America: 1607 - 1776</a:t>
            </a:r>
            <a:endParaRPr lang="en-US" dirty="0"/>
          </a:p>
        </p:txBody>
      </p:sp>
      <p:sp>
        <p:nvSpPr>
          <p:cNvPr id="5" name="Text Placeholder 4"/>
          <p:cNvSpPr>
            <a:spLocks noGrp="1"/>
          </p:cNvSpPr>
          <p:nvPr>
            <p:ph type="body" idx="1"/>
          </p:nvPr>
        </p:nvSpPr>
        <p:spPr/>
        <p:txBody>
          <a:bodyPr/>
          <a:lstStyle/>
          <a:p>
            <a:r>
              <a:rPr lang="en-US" dirty="0" smtClean="0"/>
              <a:t>From Englishmen to Americans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939" y="781225"/>
            <a:ext cx="4366846" cy="295392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22640">
            <a:off x="4335785" y="339969"/>
            <a:ext cx="2767388" cy="359898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0924" y="386862"/>
            <a:ext cx="3119346" cy="381543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0239">
            <a:off x="6389076" y="543689"/>
            <a:ext cx="2833688" cy="3429000"/>
          </a:xfrm>
          <a:prstGeom prst="rect">
            <a:avLst/>
          </a:prstGeom>
        </p:spPr>
      </p:pic>
    </p:spTree>
    <p:extLst>
      <p:ext uri="{BB962C8B-B14F-4D97-AF65-F5344CB8AC3E}">
        <p14:creationId xmlns:p14="http://schemas.microsoft.com/office/powerpoint/2010/main" val="7690252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#16.  Daniel Shays</a:t>
            </a:r>
            <a:endParaRPr lang="en-US" dirty="0"/>
          </a:p>
        </p:txBody>
      </p:sp>
      <p:sp>
        <p:nvSpPr>
          <p:cNvPr id="5" name="Content Placeholder 4"/>
          <p:cNvSpPr>
            <a:spLocks noGrp="1"/>
          </p:cNvSpPr>
          <p:nvPr>
            <p:ph sz="half" idx="1"/>
          </p:nvPr>
        </p:nvSpPr>
        <p:spPr>
          <a:xfrm>
            <a:off x="811369" y="1803041"/>
            <a:ext cx="5911403" cy="4726547"/>
          </a:xfrm>
        </p:spPr>
        <p:txBody>
          <a:bodyPr>
            <a:normAutofit/>
          </a:bodyPr>
          <a:lstStyle/>
          <a:p>
            <a:r>
              <a:rPr lang="en-US" dirty="0" smtClean="0"/>
              <a:t>In 1786, the former Continental Army soldier </a:t>
            </a:r>
            <a:r>
              <a:rPr lang="en-US" b="1" i="1" u="sng" dirty="0" smtClean="0">
                <a:effectLst>
                  <a:outerShdw blurRad="38100" dist="38100" dir="2700000" algn="tl">
                    <a:srgbClr val="000000">
                      <a:alpha val="43137"/>
                    </a:srgbClr>
                  </a:outerShdw>
                </a:effectLst>
              </a:rPr>
              <a:t>Daniel Shays led an uprising in Massachusetts </a:t>
            </a:r>
            <a:r>
              <a:rPr lang="en-US" dirty="0" smtClean="0"/>
              <a:t>when the government attempted to seize his land and the land of other farmers due to unpaid taxes.  </a:t>
            </a:r>
            <a:r>
              <a:rPr lang="en-US" b="1" i="1" u="sng" dirty="0" smtClean="0">
                <a:effectLst>
                  <a:outerShdw blurRad="38100" dist="38100" dir="2700000" algn="tl">
                    <a:srgbClr val="000000">
                      <a:alpha val="43137"/>
                    </a:srgbClr>
                  </a:outerShdw>
                </a:effectLst>
              </a:rPr>
              <a:t>Shays Rebellion</a:t>
            </a:r>
            <a:r>
              <a:rPr lang="en-US" dirty="0" smtClean="0"/>
              <a:t> was eventually put down; however, in Massachusetts, rebels worked together to elect legislators who passed debt forgiveness laws: </a:t>
            </a:r>
            <a:r>
              <a:rPr lang="en-US" b="1" i="1" u="sng" dirty="0" smtClean="0">
                <a:effectLst>
                  <a:outerShdw blurRad="38100" dist="38100" dir="2700000" algn="tl">
                    <a:srgbClr val="000000">
                      <a:alpha val="43137"/>
                    </a:srgbClr>
                  </a:outerShdw>
                </a:effectLst>
              </a:rPr>
              <a:t>taking property from creditors</a:t>
            </a:r>
            <a:r>
              <a:rPr lang="en-US" dirty="0" smtClean="0"/>
              <a:t>.  Shays Rebellion scared the Founding Fathers and demonstrated the </a:t>
            </a:r>
            <a:r>
              <a:rPr lang="en-US" b="1" i="1" u="sng" dirty="0" smtClean="0">
                <a:effectLst>
                  <a:outerShdw blurRad="38100" dist="38100" dir="2700000" algn="tl">
                    <a:srgbClr val="000000">
                      <a:alpha val="43137"/>
                    </a:srgbClr>
                  </a:outerShdw>
                </a:effectLst>
              </a:rPr>
              <a:t>weakness of the Articles of Confederation</a:t>
            </a:r>
            <a:r>
              <a:rPr lang="en-US" dirty="0" smtClean="0"/>
              <a:t>.  Soon, men like </a:t>
            </a:r>
            <a:r>
              <a:rPr lang="en-US" b="1" i="1" u="sng" dirty="0" smtClean="0">
                <a:effectLst>
                  <a:outerShdw blurRad="38100" dist="38100" dir="2700000" algn="tl">
                    <a:srgbClr val="000000">
                      <a:alpha val="43137"/>
                    </a:srgbClr>
                  </a:outerShdw>
                </a:effectLst>
              </a:rPr>
              <a:t>James Madison</a:t>
            </a:r>
            <a:r>
              <a:rPr lang="en-US" dirty="0" smtClean="0"/>
              <a:t>, </a:t>
            </a:r>
            <a:r>
              <a:rPr lang="en-US" b="1" i="1" u="sng" dirty="0" smtClean="0">
                <a:effectLst>
                  <a:outerShdw blurRad="38100" dist="38100" dir="2700000" algn="tl">
                    <a:srgbClr val="000000">
                      <a:alpha val="43137"/>
                    </a:srgbClr>
                  </a:outerShdw>
                </a:effectLst>
              </a:rPr>
              <a:t>Alexander Hamilton</a:t>
            </a:r>
            <a:r>
              <a:rPr lang="en-US" dirty="0" smtClean="0"/>
              <a:t>, and </a:t>
            </a:r>
            <a:r>
              <a:rPr lang="en-US" b="1" i="1" u="sng" dirty="0" smtClean="0">
                <a:effectLst>
                  <a:outerShdw blurRad="38100" dist="38100" dir="2700000" algn="tl">
                    <a:srgbClr val="000000">
                      <a:alpha val="43137"/>
                    </a:srgbClr>
                  </a:outerShdw>
                </a:effectLst>
              </a:rPr>
              <a:t>George Washington </a:t>
            </a:r>
            <a:r>
              <a:rPr lang="en-US" dirty="0" smtClean="0"/>
              <a:t>were calling for a convention to amend the Articles.  We call this the </a:t>
            </a:r>
            <a:r>
              <a:rPr lang="en-US" b="1" i="1" u="sng" dirty="0" smtClean="0">
                <a:effectLst>
                  <a:outerShdw blurRad="38100" dist="38100" dir="2700000" algn="tl">
                    <a:srgbClr val="000000">
                      <a:alpha val="43137"/>
                    </a:srgbClr>
                  </a:outerShdw>
                </a:effectLst>
              </a:rPr>
              <a:t>Constitutional Convention</a:t>
            </a:r>
            <a:r>
              <a:rPr lang="en-US" dirty="0" smtClean="0"/>
              <a:t> today!  It was held in Philadelphia, PA in the summer of 1787. </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56470" y="386366"/>
            <a:ext cx="4447441" cy="5922359"/>
          </a:xfrm>
        </p:spPr>
      </p:pic>
    </p:spTree>
    <p:extLst>
      <p:ext uri="{BB962C8B-B14F-4D97-AF65-F5344CB8AC3E}">
        <p14:creationId xmlns:p14="http://schemas.microsoft.com/office/powerpoint/2010/main" val="37283249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  James Madison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47298" y="1918527"/>
            <a:ext cx="3574079" cy="4366363"/>
          </a:xfrm>
        </p:spPr>
      </p:pic>
      <p:sp>
        <p:nvSpPr>
          <p:cNvPr id="4" name="Content Placeholder 3"/>
          <p:cNvSpPr>
            <a:spLocks noGrp="1"/>
          </p:cNvSpPr>
          <p:nvPr>
            <p:ph sz="half" idx="2"/>
          </p:nvPr>
        </p:nvSpPr>
        <p:spPr>
          <a:xfrm>
            <a:off x="4662151" y="1738648"/>
            <a:ext cx="7418231" cy="4893971"/>
          </a:xfrm>
        </p:spPr>
        <p:txBody>
          <a:bodyPr>
            <a:normAutofit lnSpcReduction="10000"/>
          </a:bodyPr>
          <a:lstStyle/>
          <a:p>
            <a:pPr>
              <a:buFont typeface="Wingdings" panose="05000000000000000000" pitchFamily="2" charset="2"/>
              <a:buChar char="q"/>
            </a:pPr>
            <a:r>
              <a:rPr lang="en-US" dirty="0" smtClean="0"/>
              <a:t>  James Madison is known as the “</a:t>
            </a:r>
            <a:r>
              <a:rPr lang="en-US" b="1" i="1" u="sng" dirty="0" smtClean="0">
                <a:effectLst>
                  <a:outerShdw blurRad="38100" dist="38100" dir="2700000" algn="tl">
                    <a:srgbClr val="000000">
                      <a:alpha val="43137"/>
                    </a:srgbClr>
                  </a:outerShdw>
                </a:effectLst>
              </a:rPr>
              <a:t>Father of the Constitution</a:t>
            </a:r>
            <a:r>
              <a:rPr lang="en-US" dirty="0" smtClean="0"/>
              <a:t>” because he planned out the Constitutional Convention, wrote the </a:t>
            </a:r>
            <a:r>
              <a:rPr lang="en-US" b="1" i="1" u="sng" dirty="0" smtClean="0">
                <a:effectLst>
                  <a:outerShdw blurRad="38100" dist="38100" dir="2700000" algn="tl">
                    <a:srgbClr val="000000">
                      <a:alpha val="43137"/>
                    </a:srgbClr>
                  </a:outerShdw>
                </a:effectLst>
              </a:rPr>
              <a:t>Virginia Plan</a:t>
            </a:r>
            <a:r>
              <a:rPr lang="en-US" dirty="0" smtClean="0"/>
              <a:t>, promoting </a:t>
            </a:r>
            <a:r>
              <a:rPr lang="en-US" b="1" i="1" u="sng" dirty="0" smtClean="0">
                <a:effectLst>
                  <a:outerShdw blurRad="38100" dist="38100" dir="2700000" algn="tl">
                    <a:srgbClr val="000000">
                      <a:alpha val="43137"/>
                    </a:srgbClr>
                  </a:outerShdw>
                </a:effectLst>
              </a:rPr>
              <a:t>proportional representation</a:t>
            </a:r>
            <a:r>
              <a:rPr lang="en-US" dirty="0" smtClean="0"/>
              <a:t>, and took extensive notes on the proceedings at the Constitutional Convention.</a:t>
            </a:r>
          </a:p>
          <a:p>
            <a:pPr>
              <a:buFont typeface="Wingdings" panose="05000000000000000000" pitchFamily="2" charset="2"/>
              <a:buChar char="q"/>
            </a:pPr>
            <a:r>
              <a:rPr lang="en-US" dirty="0"/>
              <a:t> </a:t>
            </a:r>
            <a:r>
              <a:rPr lang="en-US" dirty="0" smtClean="0"/>
              <a:t> Once the Constitution was written, James Madison wrote </a:t>
            </a:r>
            <a:r>
              <a:rPr lang="en-US" b="1" i="1" u="sng" dirty="0" smtClean="0">
                <a:effectLst>
                  <a:outerShdw blurRad="38100" dist="38100" dir="2700000" algn="tl">
                    <a:srgbClr val="000000">
                      <a:alpha val="43137"/>
                    </a:srgbClr>
                  </a:outerShdw>
                </a:effectLst>
              </a:rPr>
              <a:t>The Federalist Papers </a:t>
            </a:r>
            <a:r>
              <a:rPr lang="en-US" dirty="0" smtClean="0"/>
              <a:t>(along with Alexander Hamilton and John Jay of New York) to encourage the </a:t>
            </a:r>
            <a:r>
              <a:rPr lang="en-US" b="1" i="1" u="sng" dirty="0" smtClean="0">
                <a:effectLst>
                  <a:outerShdw blurRad="38100" dist="38100" dir="2700000" algn="tl">
                    <a:srgbClr val="000000">
                      <a:alpha val="43137"/>
                    </a:srgbClr>
                  </a:outerShdw>
                </a:effectLst>
              </a:rPr>
              <a:t>ratification</a:t>
            </a:r>
            <a:r>
              <a:rPr lang="en-US" dirty="0" smtClean="0"/>
              <a:t> of the Constitution by the states.  (Nine of Thirteen states must approve the document to make it the law of the land.) </a:t>
            </a:r>
          </a:p>
          <a:p>
            <a:pPr>
              <a:buFont typeface="Wingdings" panose="05000000000000000000" pitchFamily="2" charset="2"/>
              <a:buChar char="q"/>
            </a:pPr>
            <a:r>
              <a:rPr lang="en-US" dirty="0"/>
              <a:t> </a:t>
            </a:r>
            <a:r>
              <a:rPr lang="en-US" dirty="0" smtClean="0"/>
              <a:t> James Madison also presented to Congress and fought for the ratification of the </a:t>
            </a:r>
            <a:r>
              <a:rPr lang="en-US" b="1" i="1" u="sng" dirty="0" smtClean="0">
                <a:effectLst>
                  <a:outerShdw blurRad="38100" dist="38100" dir="2700000" algn="tl">
                    <a:srgbClr val="000000">
                      <a:alpha val="43137"/>
                    </a:srgbClr>
                  </a:outerShdw>
                </a:effectLst>
              </a:rPr>
              <a:t>Bill of Rights!</a:t>
            </a:r>
            <a:endParaRPr lang="en-US" b="1" i="1" u="sng" dirty="0">
              <a:effectLst>
                <a:outerShdw blurRad="38100" dist="38100" dir="2700000" algn="tl">
                  <a:srgbClr val="000000">
                    <a:alpha val="43137"/>
                  </a:srgbClr>
                </a:outerShdw>
              </a:effectLst>
            </a:endParaRPr>
          </a:p>
          <a:p>
            <a:pPr>
              <a:buFont typeface="Wingdings" panose="05000000000000000000" pitchFamily="2" charset="2"/>
              <a:buChar char="q"/>
            </a:pPr>
            <a:r>
              <a:rPr lang="en-US" dirty="0"/>
              <a:t> </a:t>
            </a:r>
            <a:r>
              <a:rPr lang="en-US" dirty="0" smtClean="0"/>
              <a:t> As President, Madison led Americans through the </a:t>
            </a:r>
            <a:r>
              <a:rPr lang="en-US" b="1" i="1" u="sng" dirty="0" smtClean="0">
                <a:effectLst>
                  <a:outerShdw blurRad="38100" dist="38100" dir="2700000" algn="tl">
                    <a:srgbClr val="000000">
                      <a:alpha val="43137"/>
                    </a:srgbClr>
                  </a:outerShdw>
                </a:effectLst>
              </a:rPr>
              <a:t>War of 1812 </a:t>
            </a:r>
            <a:r>
              <a:rPr lang="en-US" dirty="0" smtClean="0"/>
              <a:t>against England; the US gained greater international prestige by fighting England to a draw – this time, without French help!</a:t>
            </a:r>
          </a:p>
        </p:txBody>
      </p:sp>
    </p:spTree>
    <p:extLst>
      <p:ext uri="{BB962C8B-B14F-4D97-AF65-F5344CB8AC3E}">
        <p14:creationId xmlns:p14="http://schemas.microsoft.com/office/powerpoint/2010/main" val="33480666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  Alexander Hamilton</a:t>
            </a:r>
            <a:endParaRPr lang="en-US" dirty="0"/>
          </a:p>
        </p:txBody>
      </p:sp>
      <p:sp>
        <p:nvSpPr>
          <p:cNvPr id="3" name="Content Placeholder 2"/>
          <p:cNvSpPr>
            <a:spLocks noGrp="1"/>
          </p:cNvSpPr>
          <p:nvPr>
            <p:ph sz="half" idx="1"/>
          </p:nvPr>
        </p:nvSpPr>
        <p:spPr/>
        <p:txBody>
          <a:bodyPr>
            <a:normAutofit lnSpcReduction="10000"/>
          </a:bodyPr>
          <a:lstStyle/>
          <a:p>
            <a:pPr>
              <a:buFont typeface="Wingdings" panose="05000000000000000000" pitchFamily="2" charset="2"/>
              <a:buChar char="q"/>
            </a:pPr>
            <a:r>
              <a:rPr lang="en-US" dirty="0"/>
              <a:t> </a:t>
            </a:r>
            <a:r>
              <a:rPr lang="en-US" dirty="0" smtClean="0"/>
              <a:t> Alexander Hamilton was one of the strongest supporters of the </a:t>
            </a:r>
            <a:r>
              <a:rPr lang="en-US" b="1" i="1" u="sng" dirty="0" smtClean="0">
                <a:effectLst>
                  <a:outerShdw blurRad="38100" dist="38100" dir="2700000" algn="tl">
                    <a:srgbClr val="000000">
                      <a:alpha val="43137"/>
                    </a:srgbClr>
                  </a:outerShdw>
                </a:effectLst>
              </a:rPr>
              <a:t>Constitution</a:t>
            </a:r>
            <a:r>
              <a:rPr lang="en-US" dirty="0" smtClean="0"/>
              <a:t>.</a:t>
            </a:r>
          </a:p>
          <a:p>
            <a:pPr>
              <a:buFont typeface="Wingdings" panose="05000000000000000000" pitchFamily="2" charset="2"/>
              <a:buChar char="q"/>
            </a:pPr>
            <a:r>
              <a:rPr lang="en-US" dirty="0"/>
              <a:t>  </a:t>
            </a:r>
            <a:r>
              <a:rPr lang="en-US" dirty="0" smtClean="0"/>
              <a:t>Hamilton wrote many of the letters in </a:t>
            </a:r>
            <a:r>
              <a:rPr lang="en-US" b="1" i="1" u="sng" dirty="0">
                <a:effectLst>
                  <a:outerShdw blurRad="38100" dist="38100" dir="2700000" algn="tl">
                    <a:srgbClr val="000000">
                      <a:alpha val="43137"/>
                    </a:srgbClr>
                  </a:outerShdw>
                </a:effectLst>
              </a:rPr>
              <a:t>T</a:t>
            </a:r>
            <a:r>
              <a:rPr lang="en-US" b="1" i="1" u="sng" dirty="0" smtClean="0">
                <a:effectLst>
                  <a:outerShdw blurRad="38100" dist="38100" dir="2700000" algn="tl">
                    <a:srgbClr val="000000">
                      <a:alpha val="43137"/>
                    </a:srgbClr>
                  </a:outerShdw>
                </a:effectLst>
              </a:rPr>
              <a:t>he Federalist Papers</a:t>
            </a:r>
            <a:r>
              <a:rPr lang="en-US" dirty="0" smtClean="0"/>
              <a:t>. </a:t>
            </a:r>
            <a:endParaRPr lang="en-US" dirty="0"/>
          </a:p>
          <a:p>
            <a:pPr>
              <a:buFont typeface="Wingdings" panose="05000000000000000000" pitchFamily="2" charset="2"/>
              <a:buChar char="q"/>
            </a:pPr>
            <a:r>
              <a:rPr lang="en-US" dirty="0"/>
              <a:t> </a:t>
            </a:r>
            <a:r>
              <a:rPr lang="en-US" dirty="0" smtClean="0"/>
              <a:t> He believed in a </a:t>
            </a:r>
            <a:r>
              <a:rPr lang="en-US" b="1" i="1" u="sng" dirty="0" smtClean="0">
                <a:effectLst>
                  <a:outerShdw blurRad="38100" dist="38100" dir="2700000" algn="tl">
                    <a:srgbClr val="000000">
                      <a:alpha val="43137"/>
                    </a:srgbClr>
                  </a:outerShdw>
                </a:effectLst>
              </a:rPr>
              <a:t>strong federal government</a:t>
            </a:r>
            <a:r>
              <a:rPr lang="en-US" dirty="0" smtClean="0"/>
              <a:t> with the power to tax, </a:t>
            </a:r>
            <a:r>
              <a:rPr lang="en-US" b="1" i="1" u="sng" dirty="0" smtClean="0">
                <a:effectLst>
                  <a:outerShdw blurRad="38100" dist="38100" dir="2700000" algn="tl">
                    <a:srgbClr val="000000">
                      <a:alpha val="43137"/>
                    </a:srgbClr>
                  </a:outerShdw>
                </a:effectLst>
              </a:rPr>
              <a:t>support business and industry</a:t>
            </a:r>
            <a:r>
              <a:rPr lang="en-US" dirty="0" smtClean="0"/>
              <a:t>, and align itself with </a:t>
            </a:r>
            <a:r>
              <a:rPr lang="en-US" b="1" i="1" u="sng" dirty="0" smtClean="0">
                <a:effectLst>
                  <a:outerShdw blurRad="38100" dist="38100" dir="2700000" algn="tl">
                    <a:srgbClr val="000000">
                      <a:alpha val="43137"/>
                    </a:srgbClr>
                  </a:outerShdw>
                </a:effectLst>
              </a:rPr>
              <a:t>England</a:t>
            </a:r>
            <a:r>
              <a:rPr lang="en-US" dirty="0" smtClean="0"/>
              <a:t>, our former colonial rulers.</a:t>
            </a:r>
          </a:p>
          <a:p>
            <a:pPr>
              <a:buFont typeface="Wingdings" panose="05000000000000000000" pitchFamily="2" charset="2"/>
              <a:buChar char="q"/>
            </a:pPr>
            <a:r>
              <a:rPr lang="en-US" dirty="0" smtClean="0"/>
              <a:t>Alexander Hamilton supported a </a:t>
            </a:r>
            <a:r>
              <a:rPr lang="en-US" b="1" i="1" u="sng" dirty="0" smtClean="0">
                <a:effectLst>
                  <a:outerShdw blurRad="38100" dist="38100" dir="2700000" algn="tl">
                    <a:srgbClr val="000000">
                      <a:alpha val="43137"/>
                    </a:srgbClr>
                  </a:outerShdw>
                </a:effectLst>
              </a:rPr>
              <a:t>National Bank</a:t>
            </a:r>
            <a:r>
              <a:rPr lang="en-US" dirty="0" smtClean="0"/>
              <a:t>, and was the founder of the </a:t>
            </a:r>
            <a:r>
              <a:rPr lang="en-US" b="1" i="1" u="sng" dirty="0" smtClean="0">
                <a:effectLst>
                  <a:outerShdw blurRad="38100" dist="38100" dir="2700000" algn="tl">
                    <a:srgbClr val="000000">
                      <a:alpha val="43137"/>
                    </a:srgbClr>
                  </a:outerShdw>
                </a:effectLst>
              </a:rPr>
              <a:t>Federalist Party</a:t>
            </a:r>
            <a:r>
              <a:rPr lang="en-US" dirty="0" smtClean="0"/>
              <a:t>.</a:t>
            </a: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93194" y="511170"/>
            <a:ext cx="4413701" cy="5823313"/>
          </a:xfrm>
        </p:spPr>
      </p:pic>
    </p:spTree>
    <p:extLst>
      <p:ext uri="{BB962C8B-B14F-4D97-AF65-F5344CB8AC3E}">
        <p14:creationId xmlns:p14="http://schemas.microsoft.com/office/powerpoint/2010/main" val="40176474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  The antifederalists</a:t>
            </a:r>
            <a:endParaRPr lang="en-US" dirty="0"/>
          </a:p>
        </p:txBody>
      </p:sp>
      <p:sp>
        <p:nvSpPr>
          <p:cNvPr id="3" name="Content Placeholder 2"/>
          <p:cNvSpPr>
            <a:spLocks noGrp="1"/>
          </p:cNvSpPr>
          <p:nvPr>
            <p:ph sz="half" idx="1"/>
          </p:nvPr>
        </p:nvSpPr>
        <p:spPr>
          <a:xfrm>
            <a:off x="1024127" y="1893194"/>
            <a:ext cx="5981979" cy="4416166"/>
          </a:xfrm>
        </p:spPr>
        <p:txBody>
          <a:bodyPr>
            <a:normAutofit lnSpcReduction="10000"/>
          </a:bodyPr>
          <a:lstStyle/>
          <a:p>
            <a:pPr>
              <a:buFont typeface="Wingdings" panose="05000000000000000000" pitchFamily="2" charset="2"/>
              <a:buChar char="q"/>
            </a:pPr>
            <a:r>
              <a:rPr lang="en-US" dirty="0" smtClean="0"/>
              <a:t>  Anyone who was </a:t>
            </a:r>
            <a:r>
              <a:rPr lang="en-US" b="1" i="1" u="sng" dirty="0" smtClean="0">
                <a:effectLst>
                  <a:outerShdw blurRad="38100" dist="38100" dir="2700000" algn="tl">
                    <a:srgbClr val="000000">
                      <a:alpha val="43137"/>
                    </a:srgbClr>
                  </a:outerShdw>
                </a:effectLst>
              </a:rPr>
              <a:t>against the ratification </a:t>
            </a:r>
            <a:r>
              <a:rPr lang="en-US" dirty="0" smtClean="0"/>
              <a:t>of the United States Constitution was an Anti-Federalist.</a:t>
            </a:r>
          </a:p>
          <a:p>
            <a:pPr>
              <a:buFont typeface="Wingdings" panose="05000000000000000000" pitchFamily="2" charset="2"/>
              <a:buChar char="q"/>
            </a:pPr>
            <a:r>
              <a:rPr lang="en-US" dirty="0"/>
              <a:t> </a:t>
            </a:r>
            <a:r>
              <a:rPr lang="en-US" dirty="0" smtClean="0"/>
              <a:t> Although it may seem a little unpatriotic today, Anti-Federalists had some </a:t>
            </a:r>
            <a:r>
              <a:rPr lang="en-US" b="1" i="1" u="sng" dirty="0" smtClean="0">
                <a:effectLst>
                  <a:outerShdw blurRad="38100" dist="38100" dir="2700000" algn="tl">
                    <a:srgbClr val="000000">
                      <a:alpha val="43137"/>
                    </a:srgbClr>
                  </a:outerShdw>
                </a:effectLst>
              </a:rPr>
              <a:t>good reasons</a:t>
            </a:r>
            <a:r>
              <a:rPr lang="en-US" dirty="0" smtClean="0"/>
              <a:t> for opposing the immediate ratification of the Constitution, and many famous, patriotic Americans were Anti-Federalists.</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George Mason </a:t>
            </a:r>
            <a:r>
              <a:rPr lang="en-US" dirty="0" smtClean="0"/>
              <a:t>and </a:t>
            </a:r>
            <a:r>
              <a:rPr lang="en-US" b="1" i="1" u="sng" dirty="0" smtClean="0">
                <a:effectLst>
                  <a:outerShdw blurRad="38100" dist="38100" dir="2700000" algn="tl">
                    <a:srgbClr val="000000">
                      <a:alpha val="43137"/>
                    </a:srgbClr>
                  </a:outerShdw>
                </a:effectLst>
              </a:rPr>
              <a:t>Patrick Henry </a:t>
            </a:r>
            <a:r>
              <a:rPr lang="en-US" dirty="0" smtClean="0"/>
              <a:t>of Virginia both opposed the Constitution because – as it was originally presented – it had </a:t>
            </a:r>
            <a:r>
              <a:rPr lang="en-US" b="1" i="1" u="sng" dirty="0" smtClean="0">
                <a:effectLst>
                  <a:outerShdw blurRad="38100" dist="38100" dir="2700000" algn="tl">
                    <a:srgbClr val="000000">
                      <a:alpha val="43137"/>
                    </a:srgbClr>
                  </a:outerShdw>
                </a:effectLst>
              </a:rPr>
              <a:t>no Bill of Rights</a:t>
            </a:r>
            <a:r>
              <a:rPr lang="en-US" dirty="0" smtClean="0"/>
              <a:t>. </a:t>
            </a:r>
          </a:p>
          <a:p>
            <a:pPr>
              <a:buFont typeface="Wingdings" panose="05000000000000000000" pitchFamily="2" charset="2"/>
              <a:buChar char="q"/>
            </a:pPr>
            <a:r>
              <a:rPr lang="en-US" dirty="0" smtClean="0"/>
              <a:t>Some Americans, like </a:t>
            </a:r>
            <a:r>
              <a:rPr lang="en-US" b="1" i="1" u="sng" dirty="0" smtClean="0">
                <a:effectLst>
                  <a:outerShdw blurRad="38100" dist="38100" dir="2700000" algn="tl">
                    <a:srgbClr val="000000">
                      <a:alpha val="43137"/>
                    </a:srgbClr>
                  </a:outerShdw>
                </a:effectLst>
              </a:rPr>
              <a:t>John Hancock</a:t>
            </a:r>
            <a:r>
              <a:rPr lang="en-US" dirty="0" smtClean="0"/>
              <a:t>, who signed the Declaration of Independence, simply thought the Constitution </a:t>
            </a:r>
            <a:r>
              <a:rPr lang="en-US" b="1" i="1" u="sng" dirty="0" smtClean="0">
                <a:effectLst>
                  <a:outerShdw blurRad="38100" dist="38100" dir="2700000" algn="tl">
                    <a:srgbClr val="000000">
                      <a:alpha val="43137"/>
                    </a:srgbClr>
                  </a:outerShdw>
                </a:effectLst>
              </a:rPr>
              <a:t>gave the national government too much power</a:t>
            </a:r>
            <a:r>
              <a:rPr lang="en-US" dirty="0" smtClean="0"/>
              <a:t>. </a:t>
            </a:r>
          </a:p>
          <a:p>
            <a:endParaRPr lang="en-US" dirty="0"/>
          </a:p>
          <a:p>
            <a:pPr marL="0"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06112" y="862885"/>
            <a:ext cx="4261151" cy="5394325"/>
          </a:xfrm>
        </p:spPr>
      </p:pic>
    </p:spTree>
    <p:extLst>
      <p:ext uri="{BB962C8B-B14F-4D97-AF65-F5344CB8AC3E}">
        <p14:creationId xmlns:p14="http://schemas.microsoft.com/office/powerpoint/2010/main" val="37024263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  The federalists and ratification</a:t>
            </a:r>
            <a:endParaRPr lang="en-US" dirty="0"/>
          </a:p>
        </p:txBody>
      </p:sp>
      <p:sp>
        <p:nvSpPr>
          <p:cNvPr id="3" name="Content Placeholder 2"/>
          <p:cNvSpPr>
            <a:spLocks noGrp="1"/>
          </p:cNvSpPr>
          <p:nvPr>
            <p:ph sz="half" idx="1"/>
          </p:nvPr>
        </p:nvSpPr>
        <p:spPr>
          <a:xfrm>
            <a:off x="805186" y="1712890"/>
            <a:ext cx="5441067" cy="4984124"/>
          </a:xfrm>
        </p:spPr>
        <p:txBody>
          <a:bodyPr>
            <a:normAutofit lnSpcReduction="10000"/>
          </a:bodyPr>
          <a:lstStyle/>
          <a:p>
            <a:r>
              <a:rPr lang="en-US" dirty="0" smtClean="0"/>
              <a:t>The Federalists were people that </a:t>
            </a:r>
            <a:r>
              <a:rPr lang="en-US" b="1" i="1" u="sng" dirty="0" smtClean="0">
                <a:effectLst>
                  <a:outerShdw blurRad="38100" dist="38100" dir="2700000" algn="tl">
                    <a:srgbClr val="000000">
                      <a:alpha val="43137"/>
                    </a:srgbClr>
                  </a:outerShdw>
                </a:effectLst>
              </a:rPr>
              <a:t>supported the ratification </a:t>
            </a:r>
            <a:r>
              <a:rPr lang="en-US" dirty="0" smtClean="0"/>
              <a:t>of the Constitution exactly as it was presented – although they often acknowledged that it may need to be amended.  (The Constitution, unlike the Articles of Confederation, actually had an amendment process built in!) </a:t>
            </a:r>
          </a:p>
          <a:p>
            <a:r>
              <a:rPr lang="en-US" b="1" i="1" u="sng" dirty="0" smtClean="0">
                <a:effectLst>
                  <a:outerShdw blurRad="38100" dist="38100" dir="2700000" algn="tl">
                    <a:srgbClr val="000000">
                      <a:alpha val="43137"/>
                    </a:srgbClr>
                  </a:outerShdw>
                </a:effectLst>
              </a:rPr>
              <a:t>Federalists</a:t>
            </a:r>
            <a:r>
              <a:rPr lang="en-US" b="1" u="sng" dirty="0" smtClean="0"/>
              <a:t> </a:t>
            </a:r>
            <a:r>
              <a:rPr lang="en-US" dirty="0" smtClean="0"/>
              <a:t>included people like: </a:t>
            </a:r>
          </a:p>
          <a:p>
            <a:r>
              <a:rPr lang="en-US" b="1" i="1" u="sng" dirty="0" smtClean="0">
                <a:effectLst>
                  <a:outerShdw blurRad="38100" dist="38100" dir="2700000" algn="tl">
                    <a:srgbClr val="000000">
                      <a:alpha val="43137"/>
                    </a:srgbClr>
                  </a:outerShdw>
                </a:effectLst>
              </a:rPr>
              <a:t>George Washington </a:t>
            </a:r>
          </a:p>
          <a:p>
            <a:r>
              <a:rPr lang="en-US" b="1" i="1" u="sng" dirty="0" smtClean="0">
                <a:effectLst>
                  <a:outerShdw blurRad="38100" dist="38100" dir="2700000" algn="tl">
                    <a:srgbClr val="000000">
                      <a:alpha val="43137"/>
                    </a:srgbClr>
                  </a:outerShdw>
                </a:effectLst>
              </a:rPr>
              <a:t>James Madison </a:t>
            </a:r>
          </a:p>
          <a:p>
            <a:r>
              <a:rPr lang="en-US" b="1" i="1" u="sng" dirty="0" smtClean="0">
                <a:effectLst>
                  <a:outerShdw blurRad="38100" dist="38100" dir="2700000" algn="tl">
                    <a:srgbClr val="000000">
                      <a:alpha val="43137"/>
                    </a:srgbClr>
                  </a:outerShdw>
                </a:effectLst>
              </a:rPr>
              <a:t>Alexander Hamilton</a:t>
            </a:r>
          </a:p>
          <a:p>
            <a:r>
              <a:rPr lang="en-US" b="1" i="1" u="sng" dirty="0" smtClean="0">
                <a:effectLst>
                  <a:outerShdw blurRad="38100" dist="38100" dir="2700000" algn="tl">
                    <a:srgbClr val="000000">
                      <a:alpha val="43137"/>
                    </a:srgbClr>
                  </a:outerShdw>
                </a:effectLst>
              </a:rPr>
              <a:t>Benjamin Franklin</a:t>
            </a:r>
          </a:p>
          <a:p>
            <a:r>
              <a:rPr lang="en-US" b="1" i="1" u="sng" dirty="0" smtClean="0">
                <a:effectLst>
                  <a:outerShdw blurRad="38100" dist="38100" dir="2700000" algn="tl">
                    <a:srgbClr val="000000">
                      <a:alpha val="43137"/>
                    </a:srgbClr>
                  </a:outerShdw>
                </a:effectLst>
              </a:rPr>
              <a:t>John Adams</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27521" y="1957532"/>
            <a:ext cx="5498317" cy="4547873"/>
          </a:xfrm>
        </p:spPr>
      </p:pic>
    </p:spTree>
    <p:extLst>
      <p:ext uri="{BB962C8B-B14F-4D97-AF65-F5344CB8AC3E}">
        <p14:creationId xmlns:p14="http://schemas.microsoft.com/office/powerpoint/2010/main" val="32867719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nation develops, 1789 - 1850</a:t>
            </a:r>
            <a:endParaRPr lang="en-US" dirty="0"/>
          </a:p>
        </p:txBody>
      </p:sp>
      <p:sp>
        <p:nvSpPr>
          <p:cNvPr id="6" name="Text Placeholder 5"/>
          <p:cNvSpPr>
            <a:spLocks noGrp="1"/>
          </p:cNvSpPr>
          <p:nvPr>
            <p:ph type="body" idx="1"/>
          </p:nvPr>
        </p:nvSpPr>
        <p:spPr/>
        <p:txBody>
          <a:bodyPr/>
          <a:lstStyle/>
          <a:p>
            <a:r>
              <a:rPr lang="en-US" dirty="0" smtClean="0"/>
              <a:t>Growth and Divisions: The Rise of Sectionalism and Conflict</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050" y="146538"/>
            <a:ext cx="2589335" cy="4097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199" y="345839"/>
            <a:ext cx="6191303" cy="369880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1199" y="146538"/>
            <a:ext cx="2227384" cy="2568916"/>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4104" y="1312985"/>
            <a:ext cx="4045215" cy="314178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341256">
            <a:off x="3107496" y="138134"/>
            <a:ext cx="2613651" cy="1961620"/>
          </a:xfrm>
          <a:prstGeom prst="rect">
            <a:avLst/>
          </a:prstGeom>
        </p:spPr>
      </p:pic>
    </p:spTree>
    <p:extLst>
      <p:ext uri="{BB962C8B-B14F-4D97-AF65-F5344CB8AC3E}">
        <p14:creationId xmlns:p14="http://schemas.microsoft.com/office/powerpoint/2010/main" val="592636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#21.  Chief justice John Marshall</a:t>
            </a:r>
            <a:endParaRPr lang="en-US" dirty="0"/>
          </a:p>
        </p:txBody>
      </p:sp>
      <p:sp>
        <p:nvSpPr>
          <p:cNvPr id="3" name="Content Placeholder 2"/>
          <p:cNvSpPr>
            <a:spLocks noGrp="1"/>
          </p:cNvSpPr>
          <p:nvPr>
            <p:ph sz="half" idx="1"/>
          </p:nvPr>
        </p:nvSpPr>
        <p:spPr>
          <a:xfrm>
            <a:off x="1024127" y="1944710"/>
            <a:ext cx="6162283" cy="4364650"/>
          </a:xfrm>
        </p:spPr>
        <p:txBody>
          <a:bodyPr>
            <a:normAutofit fontScale="92500" lnSpcReduction="10000"/>
          </a:bodyPr>
          <a:lstStyle/>
          <a:p>
            <a:r>
              <a:rPr lang="en-US" dirty="0" smtClean="0"/>
              <a:t>Chief Justice John Marshall was not the first Chief Justice of the Supreme Court, but he was probably the most influential.   He consistently affirmed the power of the Supreme Court to interpret laws and the supremacy of the federal </a:t>
            </a:r>
            <a:r>
              <a:rPr lang="en-US" dirty="0" err="1" smtClean="0"/>
              <a:t>governement</a:t>
            </a:r>
            <a:r>
              <a:rPr lang="en-US" dirty="0" smtClean="0"/>
              <a:t>: </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Marbury V. Madison (1803) </a:t>
            </a:r>
            <a:r>
              <a:rPr lang="en-US" dirty="0" smtClean="0"/>
              <a:t>– His ruling here confirmed the Supreme Court’s right to judicial review: the could determine if laws or executive orders were constitutional or unconstitutional. </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McCullough V. Maryland (1819) </a:t>
            </a:r>
            <a:r>
              <a:rPr lang="en-US" dirty="0" smtClean="0"/>
              <a:t>– State governments could not tax or otherwise legislate over the national government, or in this case, the National Bank.</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Gibbons V. Ogden (1824) </a:t>
            </a:r>
            <a:r>
              <a:rPr lang="en-US" dirty="0" smtClean="0"/>
              <a:t>– licenses granted by the federal government could not be revoked or competed against by the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85656" y="1913087"/>
            <a:ext cx="3670479" cy="4550181"/>
          </a:xfrm>
        </p:spPr>
      </p:pic>
    </p:spTree>
    <p:extLst>
      <p:ext uri="{BB962C8B-B14F-4D97-AF65-F5344CB8AC3E}">
        <p14:creationId xmlns:p14="http://schemas.microsoft.com/office/powerpoint/2010/main" val="42517521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#22.  Meriwether Lewis &amp; William Clark’s </a:t>
            </a:r>
            <a:br>
              <a:rPr lang="en-US" dirty="0" smtClean="0"/>
            </a:br>
            <a:r>
              <a:rPr lang="en-US" dirty="0"/>
              <a:t>	 </a:t>
            </a:r>
            <a:r>
              <a:rPr lang="en-US" dirty="0" smtClean="0"/>
              <a:t>  Corps of Discovery, 1803 - 1806</a:t>
            </a:r>
            <a:endParaRPr lang="en-US" dirty="0"/>
          </a:p>
        </p:txBody>
      </p:sp>
      <p:sp>
        <p:nvSpPr>
          <p:cNvPr id="3" name="Content Placeholder 2"/>
          <p:cNvSpPr>
            <a:spLocks noGrp="1"/>
          </p:cNvSpPr>
          <p:nvPr>
            <p:ph sz="half" idx="1"/>
          </p:nvPr>
        </p:nvSpPr>
        <p:spPr/>
        <p:txBody>
          <a:bodyPr>
            <a:normAutofit lnSpcReduction="10000"/>
          </a:bodyPr>
          <a:lstStyle/>
          <a:p>
            <a:pPr>
              <a:buFont typeface="Wingdings" panose="05000000000000000000" pitchFamily="2" charset="2"/>
              <a:buChar char="q"/>
            </a:pPr>
            <a:r>
              <a:rPr lang="en-US" dirty="0"/>
              <a:t> </a:t>
            </a:r>
            <a:r>
              <a:rPr lang="en-US" dirty="0" smtClean="0"/>
              <a:t>Both Meriwether Lewis and William Clark were Virginians, and they were picked by Virginian Thomas Jefferson to explore the </a:t>
            </a:r>
            <a:r>
              <a:rPr lang="en-US" b="1" i="1" u="sng" dirty="0" smtClean="0">
                <a:effectLst>
                  <a:outerShdw blurRad="38100" dist="38100" dir="2700000" algn="tl">
                    <a:srgbClr val="000000">
                      <a:alpha val="43137"/>
                    </a:srgbClr>
                  </a:outerShdw>
                </a:effectLst>
              </a:rPr>
              <a:t>Louisiana Purchase</a:t>
            </a:r>
            <a:r>
              <a:rPr lang="en-US" dirty="0" smtClean="0"/>
              <a:t>.</a:t>
            </a:r>
          </a:p>
          <a:p>
            <a:pPr>
              <a:buFont typeface="Wingdings" panose="05000000000000000000" pitchFamily="2" charset="2"/>
              <a:buChar char="q"/>
            </a:pPr>
            <a:r>
              <a:rPr lang="en-US" dirty="0"/>
              <a:t> </a:t>
            </a:r>
            <a:r>
              <a:rPr lang="en-US" dirty="0" smtClean="0"/>
              <a:t> The </a:t>
            </a:r>
            <a:r>
              <a:rPr lang="en-US" b="1" i="1" u="sng" dirty="0" smtClean="0">
                <a:effectLst>
                  <a:outerShdw blurRad="38100" dist="38100" dir="2700000" algn="tl">
                    <a:srgbClr val="000000">
                      <a:alpha val="43137"/>
                    </a:srgbClr>
                  </a:outerShdw>
                </a:effectLst>
              </a:rPr>
              <a:t>Corps of Discovery </a:t>
            </a:r>
            <a:r>
              <a:rPr lang="en-US" dirty="0" smtClean="0"/>
              <a:t>mapped out the Louisiana Purchase along the Missouri River, took notes and collected samples of flora and fauna, and made contact with many Native American tribes. </a:t>
            </a:r>
          </a:p>
          <a:p>
            <a:pPr>
              <a:buFont typeface="Wingdings" panose="05000000000000000000" pitchFamily="2" charset="2"/>
              <a:buChar char="q"/>
            </a:pPr>
            <a:r>
              <a:rPr lang="en-US" dirty="0"/>
              <a:t> </a:t>
            </a:r>
            <a:r>
              <a:rPr lang="en-US" dirty="0" smtClean="0"/>
              <a:t> Lewis &amp; Clark went all the way to the </a:t>
            </a:r>
            <a:r>
              <a:rPr lang="en-US" b="1" i="1" u="sng" dirty="0" smtClean="0">
                <a:effectLst>
                  <a:outerShdw blurRad="38100" dist="38100" dir="2700000" algn="tl">
                    <a:srgbClr val="000000">
                      <a:alpha val="43137"/>
                    </a:srgbClr>
                  </a:outerShdw>
                </a:effectLst>
              </a:rPr>
              <a:t>Oregon Territory</a:t>
            </a:r>
            <a:r>
              <a:rPr lang="en-US" dirty="0" smtClean="0"/>
              <a:t>, which they claimed for Americans.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57064" y="2224141"/>
            <a:ext cx="5524074" cy="4308777"/>
          </a:xfrm>
        </p:spPr>
      </p:pic>
    </p:spTree>
    <p:extLst>
      <p:ext uri="{BB962C8B-B14F-4D97-AF65-F5344CB8AC3E}">
        <p14:creationId xmlns:p14="http://schemas.microsoft.com/office/powerpoint/2010/main" val="11335171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#23.  Sacagawea</a:t>
            </a:r>
            <a:endParaRPr lang="en-US" dirty="0"/>
          </a:p>
        </p:txBody>
      </p:sp>
      <p:sp>
        <p:nvSpPr>
          <p:cNvPr id="3" name="Content Placeholder 2"/>
          <p:cNvSpPr>
            <a:spLocks noGrp="1"/>
          </p:cNvSpPr>
          <p:nvPr>
            <p:ph sz="half" idx="1"/>
          </p:nvPr>
        </p:nvSpPr>
        <p:spPr>
          <a:xfrm>
            <a:off x="862885" y="1764405"/>
            <a:ext cx="5306095" cy="4881093"/>
          </a:xfrm>
        </p:spPr>
        <p:txBody>
          <a:bodyPr>
            <a:normAutofit/>
          </a:bodyPr>
          <a:lstStyle/>
          <a:p>
            <a:pPr>
              <a:buFont typeface="Wingdings" panose="05000000000000000000" pitchFamily="2" charset="2"/>
              <a:buChar char="q"/>
            </a:pPr>
            <a:r>
              <a:rPr lang="en-US" dirty="0" smtClean="0"/>
              <a:t>  Sacagawea was essentially a teenage mother when Lewis and Clark met her in the winter of 1804 – 1805; Lewis actually helped to deliver her baby!</a:t>
            </a:r>
          </a:p>
          <a:p>
            <a:pPr>
              <a:buFont typeface="Wingdings" panose="05000000000000000000" pitchFamily="2" charset="2"/>
              <a:buChar char="q"/>
            </a:pPr>
            <a:r>
              <a:rPr lang="en-US" dirty="0"/>
              <a:t> </a:t>
            </a:r>
            <a:r>
              <a:rPr lang="en-US" dirty="0" smtClean="0"/>
              <a:t> Sacagawea was a Shoshone Indian who had been kidnapped by the Mandan Sioux at a young age.  As she helped the Corps of Discovery move to the West, she served as an </a:t>
            </a:r>
            <a:r>
              <a:rPr lang="en-US" b="1" i="1" u="sng" dirty="0" smtClean="0">
                <a:effectLst>
                  <a:outerShdw blurRad="38100" dist="38100" dir="2700000" algn="tl">
                    <a:srgbClr val="000000">
                      <a:alpha val="43137"/>
                    </a:srgbClr>
                  </a:outerShdw>
                </a:effectLst>
              </a:rPr>
              <a:t>interpreter.</a:t>
            </a:r>
            <a:r>
              <a:rPr lang="en-US" dirty="0" smtClean="0"/>
              <a:t>  </a:t>
            </a:r>
          </a:p>
          <a:p>
            <a:pPr>
              <a:buFont typeface="Wingdings" panose="05000000000000000000" pitchFamily="2" charset="2"/>
              <a:buChar char="q"/>
            </a:pPr>
            <a:r>
              <a:rPr lang="en-US" dirty="0"/>
              <a:t> </a:t>
            </a:r>
            <a:r>
              <a:rPr lang="en-US" dirty="0" smtClean="0"/>
              <a:t> She was also the only person who had ever traveled the region before, and </a:t>
            </a:r>
            <a:r>
              <a:rPr lang="en-US" b="1" i="1" u="sng" dirty="0" smtClean="0">
                <a:effectLst>
                  <a:outerShdw blurRad="38100" dist="38100" dir="2700000" algn="tl">
                    <a:srgbClr val="000000">
                      <a:alpha val="43137"/>
                    </a:srgbClr>
                  </a:outerShdw>
                </a:effectLst>
              </a:rPr>
              <a:t>recognized many of the geographic landmarks </a:t>
            </a:r>
            <a:r>
              <a:rPr lang="en-US" dirty="0" smtClean="0"/>
              <a:t>in a way no one else did.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30491" y="489398"/>
            <a:ext cx="5023880" cy="5819328"/>
          </a:xfrm>
        </p:spPr>
      </p:pic>
    </p:spTree>
    <p:extLst>
      <p:ext uri="{BB962C8B-B14F-4D97-AF65-F5344CB8AC3E}">
        <p14:creationId xmlns:p14="http://schemas.microsoft.com/office/powerpoint/2010/main" val="31470237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#24.  The war hawks</a:t>
            </a:r>
            <a:endParaRPr lang="en-US" dirty="0"/>
          </a:p>
        </p:txBody>
      </p:sp>
      <p:sp>
        <p:nvSpPr>
          <p:cNvPr id="3" name="Content Placeholder 2"/>
          <p:cNvSpPr>
            <a:spLocks noGrp="1"/>
          </p:cNvSpPr>
          <p:nvPr>
            <p:ph sz="half" idx="1"/>
          </p:nvPr>
        </p:nvSpPr>
        <p:spPr>
          <a:xfrm>
            <a:off x="927279" y="2137892"/>
            <a:ext cx="5228822" cy="4005331"/>
          </a:xfrm>
        </p:spPr>
        <p:txBody>
          <a:bodyPr>
            <a:normAutofit/>
          </a:bodyPr>
          <a:lstStyle/>
          <a:p>
            <a:pPr>
              <a:buFont typeface="Wingdings" panose="05000000000000000000" pitchFamily="2" charset="2"/>
              <a:buChar char="q"/>
            </a:pPr>
            <a:r>
              <a:rPr lang="en-US" dirty="0" smtClean="0"/>
              <a:t>  During the years leading up to the War of 1812, </a:t>
            </a:r>
            <a:r>
              <a:rPr lang="en-US" b="1" i="1" u="sng" dirty="0" smtClean="0">
                <a:effectLst>
                  <a:outerShdw blurRad="38100" dist="38100" dir="2700000" algn="tl">
                    <a:srgbClr val="000000">
                      <a:alpha val="43137"/>
                    </a:srgbClr>
                  </a:outerShdw>
                </a:effectLst>
              </a:rPr>
              <a:t>War Hawks </a:t>
            </a:r>
            <a:r>
              <a:rPr lang="en-US" dirty="0" smtClean="0"/>
              <a:t>were Western Senators and Congressmen who wanted the nation to go to war with England.</a:t>
            </a:r>
          </a:p>
          <a:p>
            <a:pPr>
              <a:buFont typeface="Wingdings" panose="05000000000000000000" pitchFamily="2" charset="2"/>
              <a:buChar char="q"/>
            </a:pPr>
            <a:r>
              <a:rPr lang="en-US" dirty="0" smtClean="0"/>
              <a:t>  Most of these men believed that the </a:t>
            </a:r>
            <a:r>
              <a:rPr lang="en-US" b="1" i="1" u="sng" dirty="0" smtClean="0">
                <a:effectLst>
                  <a:outerShdw blurRad="38100" dist="38100" dir="2700000" algn="tl">
                    <a:srgbClr val="000000">
                      <a:alpha val="43137"/>
                    </a:srgbClr>
                  </a:outerShdw>
                </a:effectLst>
              </a:rPr>
              <a:t>English were selling weapons to the Indians </a:t>
            </a:r>
            <a:r>
              <a:rPr lang="en-US" dirty="0" smtClean="0"/>
              <a:t>on the Western Frontier and encouraging assaults on Americans. </a:t>
            </a:r>
          </a:p>
          <a:p>
            <a:pPr>
              <a:buFont typeface="Wingdings" panose="05000000000000000000" pitchFamily="2" charset="2"/>
              <a:buChar char="q"/>
            </a:pPr>
            <a:r>
              <a:rPr lang="en-US" dirty="0" smtClean="0"/>
              <a:t>  This, coupled with the English </a:t>
            </a:r>
            <a:r>
              <a:rPr lang="en-US" b="1" i="1" u="sng" dirty="0" smtClean="0">
                <a:effectLst>
                  <a:outerShdw blurRad="38100" dist="38100" dir="2700000" algn="tl">
                    <a:srgbClr val="000000">
                      <a:alpha val="43137"/>
                    </a:srgbClr>
                  </a:outerShdw>
                </a:effectLst>
              </a:rPr>
              <a:t>impressment</a:t>
            </a:r>
            <a:r>
              <a:rPr lang="en-US" dirty="0" smtClean="0"/>
              <a:t> of American sailors, led to the War of 1812.</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52109" y="347730"/>
            <a:ext cx="5189456" cy="6259132"/>
          </a:xfrm>
        </p:spPr>
      </p:pic>
      <p:sp>
        <p:nvSpPr>
          <p:cNvPr id="4" name="Rounded Rectangle 3"/>
          <p:cNvSpPr/>
          <p:nvPr/>
        </p:nvSpPr>
        <p:spPr>
          <a:xfrm>
            <a:off x="6207616" y="6111024"/>
            <a:ext cx="5834129" cy="61174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Henry Clay, Whig Senator from Kentucky, was a War Hawk.  </a:t>
            </a:r>
            <a:endParaRPr lang="en-US" dirty="0"/>
          </a:p>
        </p:txBody>
      </p:sp>
    </p:spTree>
    <p:extLst>
      <p:ext uri="{BB962C8B-B14F-4D97-AF65-F5344CB8AC3E}">
        <p14:creationId xmlns:p14="http://schemas.microsoft.com/office/powerpoint/2010/main" val="12156353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  The Enslaved of Jamestown, 1619</a:t>
            </a:r>
            <a:endParaRPr lang="en-US" dirty="0"/>
          </a:p>
        </p:txBody>
      </p:sp>
      <p:sp>
        <p:nvSpPr>
          <p:cNvPr id="5" name="Content Placeholder 4"/>
          <p:cNvSpPr>
            <a:spLocks noGrp="1"/>
          </p:cNvSpPr>
          <p:nvPr>
            <p:ph sz="half" idx="1"/>
          </p:nvPr>
        </p:nvSpPr>
        <p:spPr/>
        <p:txBody>
          <a:bodyPr/>
          <a:lstStyle/>
          <a:p>
            <a:r>
              <a:rPr lang="en-US" dirty="0" smtClean="0"/>
              <a:t>There is some doubt as to whether or not the first enslaved people to come to Virginia were held as slaves for their entire lives, but one thing is for certain.  </a:t>
            </a:r>
            <a:r>
              <a:rPr lang="en-US" b="1" i="1" u="sng" dirty="0" smtClean="0">
                <a:effectLst>
                  <a:outerShdw blurRad="38100" dist="38100" dir="2700000" algn="tl">
                    <a:srgbClr val="000000">
                      <a:alpha val="43137"/>
                    </a:srgbClr>
                  </a:outerShdw>
                </a:effectLst>
              </a:rPr>
              <a:t>Slavery, as a race-based and hereditary institution and a part of American life, was created in Virginia during the 17</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Century</a:t>
            </a:r>
            <a:r>
              <a:rPr lang="en-US" dirty="0" smtClean="0"/>
              <a:t>.  These were the first slaves in the English colonies and the first slaves in what would become the United States of America.  Slavery in its unique American form was started right here.</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4164" y="2260092"/>
            <a:ext cx="5629471" cy="4049268"/>
          </a:xfrm>
        </p:spPr>
      </p:pic>
    </p:spTree>
    <p:extLst>
      <p:ext uri="{BB962C8B-B14F-4D97-AF65-F5344CB8AC3E}">
        <p14:creationId xmlns:p14="http://schemas.microsoft.com/office/powerpoint/2010/main" val="35334309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#25.  Robert Fulton and the </a:t>
            </a:r>
            <a:r>
              <a:rPr lang="en-US" i="1" dirty="0" smtClean="0"/>
              <a:t>Clermont</a:t>
            </a:r>
            <a:endParaRPr lang="en-US" i="1" dirty="0"/>
          </a:p>
        </p:txBody>
      </p:sp>
      <p:sp>
        <p:nvSpPr>
          <p:cNvPr id="3" name="Content Placeholder 2"/>
          <p:cNvSpPr>
            <a:spLocks noGrp="1"/>
          </p:cNvSpPr>
          <p:nvPr>
            <p:ph sz="half" idx="1"/>
          </p:nvPr>
        </p:nvSpPr>
        <p:spPr/>
        <p:txBody>
          <a:bodyPr/>
          <a:lstStyle/>
          <a:p>
            <a:r>
              <a:rPr lang="en-US" dirty="0" smtClean="0"/>
              <a:t>Robert Fulton invented the steamboat in the early 1800s, and it revolutionized transportation by allowing Americans to ship goods both up river and down river – </a:t>
            </a:r>
            <a:r>
              <a:rPr lang="en-US" b="1" i="1" u="sng" dirty="0" smtClean="0">
                <a:effectLst>
                  <a:outerShdw blurRad="38100" dist="38100" dir="2700000" algn="tl">
                    <a:srgbClr val="000000">
                      <a:alpha val="43137"/>
                    </a:srgbClr>
                  </a:outerShdw>
                </a:effectLst>
              </a:rPr>
              <a:t>against the currents</a:t>
            </a:r>
            <a:r>
              <a:rPr lang="en-US" dirty="0" smtClean="0"/>
              <a:t>!</a:t>
            </a:r>
          </a:p>
          <a:p>
            <a:r>
              <a:rPr lang="en-US" dirty="0" smtClean="0"/>
              <a:t>How big a change was this?  Consider that when old Abraham Lincoln had worked on the Mississippi delivering goods to New Orleans on wooden rafts, they would literally sell the raft for firewood in New Orleans and walk home!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2235456"/>
            <a:ext cx="5782978" cy="3637309"/>
          </a:xfrm>
        </p:spPr>
      </p:pic>
    </p:spTree>
    <p:extLst>
      <p:ext uri="{BB962C8B-B14F-4D97-AF65-F5344CB8AC3E}">
        <p14:creationId xmlns:p14="http://schemas.microsoft.com/office/powerpoint/2010/main" val="14460697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#26.  John Quincy Adams and </a:t>
            </a:r>
            <a:br>
              <a:rPr lang="en-US" dirty="0" smtClean="0"/>
            </a:br>
            <a:r>
              <a:rPr lang="en-US" dirty="0"/>
              <a:t>	</a:t>
            </a:r>
            <a:r>
              <a:rPr lang="en-US" dirty="0" smtClean="0"/>
              <a:t>		the Adams-Onis treaty of 1819</a:t>
            </a:r>
            <a:endParaRPr lang="en-US" dirty="0"/>
          </a:p>
        </p:txBody>
      </p:sp>
      <p:sp>
        <p:nvSpPr>
          <p:cNvPr id="3" name="Content Placeholder 2"/>
          <p:cNvSpPr>
            <a:spLocks noGrp="1"/>
          </p:cNvSpPr>
          <p:nvPr>
            <p:ph sz="half" idx="1"/>
          </p:nvPr>
        </p:nvSpPr>
        <p:spPr/>
        <p:txBody>
          <a:bodyPr/>
          <a:lstStyle/>
          <a:p>
            <a:r>
              <a:rPr lang="en-US" dirty="0" smtClean="0"/>
              <a:t>John Quincy Adams, the son of the former President – who would later become President of the United States himself – negotiated the </a:t>
            </a:r>
            <a:r>
              <a:rPr lang="en-US" b="1" i="1" u="sng" dirty="0" smtClean="0">
                <a:effectLst>
                  <a:outerShdw blurRad="38100" dist="38100" dir="2700000" algn="tl">
                    <a:srgbClr val="000000">
                      <a:alpha val="43137"/>
                    </a:srgbClr>
                  </a:outerShdw>
                </a:effectLst>
              </a:rPr>
              <a:t>Adams-Onis Treaty in 1819</a:t>
            </a:r>
            <a:r>
              <a:rPr lang="en-US" dirty="0" smtClean="0"/>
              <a:t>.</a:t>
            </a:r>
          </a:p>
          <a:p>
            <a:r>
              <a:rPr lang="en-US" dirty="0" smtClean="0"/>
              <a:t>The United States of America acquired </a:t>
            </a:r>
            <a:r>
              <a:rPr lang="en-US" b="1" i="1" u="sng" dirty="0" smtClean="0">
                <a:effectLst>
                  <a:outerShdw blurRad="38100" dist="38100" dir="2700000" algn="tl">
                    <a:srgbClr val="000000">
                      <a:alpha val="43137"/>
                    </a:srgbClr>
                  </a:outerShdw>
                </a:effectLst>
              </a:rPr>
              <a:t>Florida</a:t>
            </a:r>
            <a:r>
              <a:rPr lang="en-US" dirty="0" smtClean="0"/>
              <a:t> from </a:t>
            </a:r>
            <a:r>
              <a:rPr lang="en-US" b="1" i="1" u="sng" dirty="0" smtClean="0">
                <a:effectLst>
                  <a:outerShdw blurRad="38100" dist="38100" dir="2700000" algn="tl">
                    <a:srgbClr val="000000">
                      <a:alpha val="43137"/>
                    </a:srgbClr>
                  </a:outerShdw>
                </a:effectLst>
              </a:rPr>
              <a:t>Spain</a:t>
            </a:r>
            <a:r>
              <a:rPr lang="en-US" dirty="0" smtClean="0"/>
              <a:t> in this treaty.  We paid approximately $5 Million to the Spanish and promised to treat their citizens as American citizens in the future.</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1040" y="2117278"/>
            <a:ext cx="5539669" cy="4322159"/>
          </a:xfrm>
        </p:spPr>
      </p:pic>
    </p:spTree>
    <p:extLst>
      <p:ext uri="{BB962C8B-B14F-4D97-AF65-F5344CB8AC3E}">
        <p14:creationId xmlns:p14="http://schemas.microsoft.com/office/powerpoint/2010/main" val="39086296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8641" y="585216"/>
            <a:ext cx="10869769" cy="1499616"/>
          </a:xfrm>
        </p:spPr>
        <p:txBody>
          <a:bodyPr/>
          <a:lstStyle/>
          <a:p>
            <a:r>
              <a:rPr lang="en-US" dirty="0" smtClean="0"/>
              <a:t>#27.  James Monroe and the Monroe Doctrine</a:t>
            </a:r>
            <a:endParaRPr lang="en-US" dirty="0"/>
          </a:p>
        </p:txBody>
      </p:sp>
      <p:sp>
        <p:nvSpPr>
          <p:cNvPr id="3" name="Content Placeholder 2"/>
          <p:cNvSpPr>
            <a:spLocks noGrp="1"/>
          </p:cNvSpPr>
          <p:nvPr>
            <p:ph sz="half" idx="1"/>
          </p:nvPr>
        </p:nvSpPr>
        <p:spPr>
          <a:xfrm>
            <a:off x="811370" y="1854558"/>
            <a:ext cx="5087154" cy="5003442"/>
          </a:xfrm>
        </p:spPr>
        <p:txBody>
          <a:bodyPr>
            <a:normAutofit/>
          </a:bodyPr>
          <a:lstStyle/>
          <a:p>
            <a:pPr>
              <a:buFont typeface="Wingdings" panose="05000000000000000000" pitchFamily="2" charset="2"/>
              <a:buChar char="q"/>
            </a:pPr>
            <a:r>
              <a:rPr lang="en-US" dirty="0" smtClean="0"/>
              <a:t>  James Monroe was a Virginian, and in 1823, he announced the boldest foreign policy pronouncement in American history at the time: </a:t>
            </a:r>
            <a:r>
              <a:rPr lang="en-US" b="1" i="1" u="sng" dirty="0" smtClean="0">
                <a:effectLst>
                  <a:outerShdw blurRad="38100" dist="38100" dir="2700000" algn="tl">
                    <a:srgbClr val="000000">
                      <a:alpha val="43137"/>
                    </a:srgbClr>
                  </a:outerShdw>
                </a:effectLst>
              </a:rPr>
              <a:t>The Monroe Doctrine.</a:t>
            </a:r>
          </a:p>
          <a:p>
            <a:pPr>
              <a:buFont typeface="Wingdings" panose="05000000000000000000" pitchFamily="2" charset="2"/>
              <a:buChar char="q"/>
            </a:pPr>
            <a:r>
              <a:rPr lang="en-US" dirty="0" smtClean="0"/>
              <a:t>  Monroe advised European nations that the </a:t>
            </a:r>
            <a:r>
              <a:rPr lang="en-US" b="1" i="1" dirty="0" smtClean="0">
                <a:effectLst>
                  <a:outerShdw blurRad="38100" dist="38100" dir="2700000" algn="tl">
                    <a:srgbClr val="000000">
                      <a:alpha val="43137"/>
                    </a:srgbClr>
                  </a:outerShdw>
                </a:effectLst>
              </a:rPr>
              <a:t>Western Hemisphere was no longer available for colonization</a:t>
            </a:r>
            <a:r>
              <a:rPr lang="en-US" dirty="0" smtClean="0"/>
              <a:t>, and that the United States would consider any assault on the </a:t>
            </a:r>
            <a:r>
              <a:rPr lang="en-US" b="1" i="1" u="sng" dirty="0" smtClean="0">
                <a:effectLst>
                  <a:outerShdw blurRad="38100" dist="38100" dir="2700000" algn="tl">
                    <a:srgbClr val="000000">
                      <a:alpha val="43137"/>
                    </a:srgbClr>
                  </a:outerShdw>
                </a:effectLst>
              </a:rPr>
              <a:t>new democratic nations </a:t>
            </a:r>
            <a:r>
              <a:rPr lang="en-US" dirty="0" smtClean="0"/>
              <a:t>of the Western Hemisphere as a threat to our own security.</a:t>
            </a:r>
          </a:p>
          <a:p>
            <a:pPr>
              <a:buFont typeface="Wingdings" panose="05000000000000000000" pitchFamily="2" charset="2"/>
              <a:buChar char="q"/>
            </a:pPr>
            <a:r>
              <a:rPr lang="en-US" dirty="0"/>
              <a:t> </a:t>
            </a:r>
            <a:r>
              <a:rPr lang="en-US" dirty="0" smtClean="0"/>
              <a:t> The </a:t>
            </a:r>
            <a:r>
              <a:rPr lang="en-US" b="1" i="1" u="sng" dirty="0" smtClean="0">
                <a:effectLst>
                  <a:outerShdw blurRad="38100" dist="38100" dir="2700000" algn="tl">
                    <a:srgbClr val="000000">
                      <a:alpha val="43137"/>
                    </a:srgbClr>
                  </a:outerShdw>
                </a:effectLst>
              </a:rPr>
              <a:t>United States also pledge to stay out of European affairs</a:t>
            </a:r>
            <a:r>
              <a:rPr lang="en-US" dirty="0" smtClean="0"/>
              <a:t>… as we always had!</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98341" y="1545465"/>
            <a:ext cx="5834311" cy="4378817"/>
          </a:xfrm>
        </p:spPr>
      </p:pic>
    </p:spTree>
    <p:extLst>
      <p:ext uri="{BB962C8B-B14F-4D97-AF65-F5344CB8AC3E}">
        <p14:creationId xmlns:p14="http://schemas.microsoft.com/office/powerpoint/2010/main" val="37471731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837314" cy="1499616"/>
          </a:xfrm>
        </p:spPr>
        <p:txBody>
          <a:bodyPr/>
          <a:lstStyle/>
          <a:p>
            <a:r>
              <a:rPr lang="en-US" dirty="0" smtClean="0"/>
              <a:t>#28.  The Senate’s Great Triumvirate: </a:t>
            </a:r>
            <a:br>
              <a:rPr lang="en-US" dirty="0" smtClean="0"/>
            </a:br>
            <a:r>
              <a:rPr lang="en-US" dirty="0" smtClean="0"/>
              <a:t>John C. Calhoun, Daniel Webster, and Henry Clay</a:t>
            </a:r>
            <a:endParaRPr lang="en-US" dirty="0"/>
          </a:p>
        </p:txBody>
      </p:sp>
      <p:sp>
        <p:nvSpPr>
          <p:cNvPr id="3" name="Content Placeholder 2"/>
          <p:cNvSpPr>
            <a:spLocks noGrp="1"/>
          </p:cNvSpPr>
          <p:nvPr>
            <p:ph sz="half" idx="1"/>
          </p:nvPr>
        </p:nvSpPr>
        <p:spPr>
          <a:xfrm>
            <a:off x="1024127" y="1996225"/>
            <a:ext cx="4990307" cy="4584879"/>
          </a:xfrm>
        </p:spPr>
        <p:txBody>
          <a:bodyPr>
            <a:normAutofit fontScale="92500"/>
          </a:bodyPr>
          <a:lstStyle/>
          <a:p>
            <a:r>
              <a:rPr lang="en-US" dirty="0" smtClean="0"/>
              <a:t>OK, so this is really three people, but they are symbolic of a trend in American history from the 1820s until the Civil War: growing regionalism.</a:t>
            </a:r>
          </a:p>
          <a:p>
            <a:pPr>
              <a:buFont typeface="Wingdings" panose="05000000000000000000" pitchFamily="2" charset="2"/>
              <a:buChar char="q"/>
            </a:pP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John C. Calhoun </a:t>
            </a:r>
            <a:r>
              <a:rPr lang="en-US" dirty="0" smtClean="0"/>
              <a:t>was from </a:t>
            </a:r>
            <a:r>
              <a:rPr lang="en-US" b="1" i="1" u="sng" dirty="0" smtClean="0">
                <a:effectLst>
                  <a:outerShdw blurRad="38100" dist="38100" dir="2700000" algn="tl">
                    <a:srgbClr val="000000">
                      <a:alpha val="43137"/>
                    </a:srgbClr>
                  </a:outerShdw>
                </a:effectLst>
              </a:rPr>
              <a:t>South Carolina</a:t>
            </a:r>
            <a:r>
              <a:rPr lang="en-US" dirty="0" smtClean="0"/>
              <a:t>, and demanded greater attention be given to the South and that states rights be respected. </a:t>
            </a:r>
          </a:p>
          <a:p>
            <a:pPr>
              <a:buFont typeface="Wingdings" panose="05000000000000000000" pitchFamily="2" charset="2"/>
              <a:buChar char="q"/>
            </a:pP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Henry Clay </a:t>
            </a:r>
            <a:r>
              <a:rPr lang="en-US" dirty="0" smtClean="0"/>
              <a:t>was the voice of the </a:t>
            </a:r>
            <a:r>
              <a:rPr lang="en-US" b="1" i="1" u="sng" dirty="0" smtClean="0">
                <a:effectLst>
                  <a:outerShdw blurRad="38100" dist="38100" dir="2700000" algn="tl">
                    <a:srgbClr val="000000">
                      <a:alpha val="43137"/>
                    </a:srgbClr>
                  </a:outerShdw>
                </a:effectLst>
              </a:rPr>
              <a:t>West</a:t>
            </a:r>
            <a:r>
              <a:rPr lang="en-US" dirty="0" smtClean="0"/>
              <a:t>, and fought for transportation systems and trade rights which would help people there. </a:t>
            </a:r>
          </a:p>
          <a:p>
            <a:pPr>
              <a:buFont typeface="Wingdings" panose="05000000000000000000" pitchFamily="2" charset="2"/>
              <a:buChar char="q"/>
            </a:pP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Daniel Webster </a:t>
            </a:r>
            <a:r>
              <a:rPr lang="en-US" dirty="0" smtClean="0"/>
              <a:t>was a </a:t>
            </a:r>
            <a:r>
              <a:rPr lang="en-US" b="1" i="1" u="sng" dirty="0" smtClean="0">
                <a:effectLst>
                  <a:outerShdw blurRad="38100" dist="38100" dir="2700000" algn="tl">
                    <a:srgbClr val="000000">
                      <a:alpha val="43137"/>
                    </a:srgbClr>
                  </a:outerShdw>
                </a:effectLst>
              </a:rPr>
              <a:t>New Englander</a:t>
            </a:r>
            <a:r>
              <a:rPr lang="en-US" dirty="0" smtClean="0"/>
              <a:t>, who fought for Northern Industry and the preservation of the Union!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54031" y="1977964"/>
            <a:ext cx="5485579" cy="4371320"/>
          </a:xfrm>
        </p:spPr>
      </p:pic>
    </p:spTree>
    <p:extLst>
      <p:ext uri="{BB962C8B-B14F-4D97-AF65-F5344CB8AC3E}">
        <p14:creationId xmlns:p14="http://schemas.microsoft.com/office/powerpoint/2010/main" val="39147692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#29.  Dewitt Clinton and the Erie canal</a:t>
            </a:r>
            <a:endParaRPr lang="en-US" dirty="0"/>
          </a:p>
        </p:txBody>
      </p:sp>
      <p:sp>
        <p:nvSpPr>
          <p:cNvPr id="3" name="Content Placeholder 2"/>
          <p:cNvSpPr>
            <a:spLocks noGrp="1"/>
          </p:cNvSpPr>
          <p:nvPr>
            <p:ph sz="half" idx="1"/>
          </p:nvPr>
        </p:nvSpPr>
        <p:spPr>
          <a:xfrm>
            <a:off x="502275" y="2047741"/>
            <a:ext cx="4790941" cy="4391696"/>
          </a:xfrm>
        </p:spPr>
        <p:txBody>
          <a:bodyPr>
            <a:normAutofit fontScale="92500" lnSpcReduction="10000"/>
          </a:bodyPr>
          <a:lstStyle/>
          <a:p>
            <a:r>
              <a:rPr lang="en-US" dirty="0" smtClean="0"/>
              <a:t>The Erie Canal was built by the labor of tens of thousands of </a:t>
            </a:r>
            <a:r>
              <a:rPr lang="en-US" b="1" i="1" u="sng" dirty="0" smtClean="0">
                <a:effectLst>
                  <a:outerShdw blurRad="38100" dist="38100" dir="2700000" algn="tl">
                    <a:srgbClr val="000000">
                      <a:alpha val="43137"/>
                    </a:srgbClr>
                  </a:outerShdw>
                </a:effectLst>
              </a:rPr>
              <a:t>Irish immigrants</a:t>
            </a:r>
            <a:r>
              <a:rPr lang="en-US" dirty="0" smtClean="0"/>
              <a:t>, and sponsored by New York Governor Dewitt Clinton.</a:t>
            </a:r>
          </a:p>
          <a:p>
            <a:r>
              <a:rPr lang="en-US" dirty="0" smtClean="0"/>
              <a:t>When it was completed, the Erie Canal allowed merchants in </a:t>
            </a:r>
            <a:r>
              <a:rPr lang="en-US" b="1" i="1" u="sng" dirty="0" smtClean="0">
                <a:effectLst>
                  <a:outerShdw blurRad="38100" dist="38100" dir="2700000" algn="tl">
                    <a:srgbClr val="000000">
                      <a:alpha val="43137"/>
                    </a:srgbClr>
                  </a:outerShdw>
                </a:effectLst>
              </a:rPr>
              <a:t>New York City </a:t>
            </a:r>
            <a:r>
              <a:rPr lang="en-US" dirty="0" smtClean="0"/>
              <a:t>to sell their products to cities in the Midwest like </a:t>
            </a:r>
            <a:r>
              <a:rPr lang="en-US" b="1" i="1" u="sng" dirty="0" smtClean="0">
                <a:effectLst>
                  <a:outerShdw blurRad="38100" dist="38100" dir="2700000" algn="tl">
                    <a:srgbClr val="000000">
                      <a:alpha val="43137"/>
                    </a:srgbClr>
                  </a:outerShdw>
                </a:effectLst>
              </a:rPr>
              <a:t>Detroit, Cleveland, Chicago, Milwaukee, and even Duluth, Minnesota</a:t>
            </a:r>
            <a:r>
              <a:rPr lang="en-US" dirty="0" smtClean="0"/>
              <a:t>.  </a:t>
            </a:r>
            <a:endParaRPr lang="en-US" dirty="0"/>
          </a:p>
          <a:p>
            <a:r>
              <a:rPr lang="en-US" dirty="0" smtClean="0"/>
              <a:t>The Erie Canal ran from upstate New York – near Albany on the Hudson River, across the state to Lake Erie.  Ships could navigate all the way West to the cities of the Midwest and facilitate trade.  New York City grew rapidly because of the canal.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517440">
            <a:off x="5438798" y="2377503"/>
            <a:ext cx="6375937" cy="3279577"/>
          </a:xfrm>
        </p:spPr>
      </p:pic>
    </p:spTree>
    <p:extLst>
      <p:ext uri="{BB962C8B-B14F-4D97-AF65-F5344CB8AC3E}">
        <p14:creationId xmlns:p14="http://schemas.microsoft.com/office/powerpoint/2010/main" val="24369592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#30.  Andrew Jackson</a:t>
            </a:r>
            <a:endParaRPr lang="en-US" dirty="0"/>
          </a:p>
        </p:txBody>
      </p:sp>
      <p:sp>
        <p:nvSpPr>
          <p:cNvPr id="3" name="Content Placeholder 2"/>
          <p:cNvSpPr>
            <a:spLocks noGrp="1"/>
          </p:cNvSpPr>
          <p:nvPr>
            <p:ph sz="half" idx="1"/>
          </p:nvPr>
        </p:nvSpPr>
        <p:spPr>
          <a:xfrm>
            <a:off x="811369" y="1751527"/>
            <a:ext cx="5950039" cy="4557833"/>
          </a:xfrm>
        </p:spPr>
        <p:txBody>
          <a:bodyPr>
            <a:normAutofit lnSpcReduction="10000"/>
          </a:bodyPr>
          <a:lstStyle/>
          <a:p>
            <a:r>
              <a:rPr lang="en-US" dirty="0" smtClean="0"/>
              <a:t>Andrew Jackson benefited from the expansion of democratic participation in the 1820s.  During that period, property restrictions were lifted in order to vote, allowing for </a:t>
            </a:r>
            <a:r>
              <a:rPr lang="en-US" b="1" i="1" u="sng" dirty="0" smtClean="0">
                <a:effectLst>
                  <a:outerShdw blurRad="38100" dist="38100" dir="2700000" algn="tl">
                    <a:srgbClr val="000000">
                      <a:alpha val="43137"/>
                    </a:srgbClr>
                  </a:outerShdw>
                </a:effectLst>
              </a:rPr>
              <a:t>“universal white male suffrage.”  </a:t>
            </a:r>
            <a:r>
              <a:rPr lang="en-US" dirty="0" smtClean="0"/>
              <a:t>In other words, poor white men could all vote – educated or not.  Jackson, who was a war hero from the War of 1812 and the Seminole Wars in Florida, was elected President.  He used the veto frequently (</a:t>
            </a:r>
            <a:r>
              <a:rPr lang="en-US" b="1" i="1" u="sng" dirty="0" smtClean="0">
                <a:effectLst>
                  <a:outerShdw blurRad="38100" dist="38100" dir="2700000" algn="tl">
                    <a:srgbClr val="000000">
                      <a:alpha val="43137"/>
                    </a:srgbClr>
                  </a:outerShdw>
                </a:effectLst>
              </a:rPr>
              <a:t>vetoing the 2</a:t>
            </a:r>
            <a:r>
              <a:rPr lang="en-US" b="1" i="1" u="sng" baseline="30000" dirty="0" smtClean="0">
                <a:effectLst>
                  <a:outerShdw blurRad="38100" dist="38100" dir="2700000" algn="tl">
                    <a:srgbClr val="000000">
                      <a:alpha val="43137"/>
                    </a:srgbClr>
                  </a:outerShdw>
                </a:effectLst>
              </a:rPr>
              <a:t>nd</a:t>
            </a:r>
            <a:r>
              <a:rPr lang="en-US" b="1" i="1" u="sng" dirty="0" smtClean="0">
                <a:effectLst>
                  <a:outerShdw blurRad="38100" dist="38100" dir="2700000" algn="tl">
                    <a:srgbClr val="000000">
                      <a:alpha val="43137"/>
                    </a:srgbClr>
                  </a:outerShdw>
                </a:effectLst>
              </a:rPr>
              <a:t> Bank of the United States</a:t>
            </a:r>
            <a:r>
              <a:rPr lang="en-US" dirty="0" smtClean="0"/>
              <a:t>, which he though would hurt the common man) and treated Indians miserably as President, all to support his followers.  </a:t>
            </a:r>
            <a:r>
              <a:rPr lang="en-US" b="1" i="1" u="sng" dirty="0" smtClean="0">
                <a:effectLst>
                  <a:outerShdw blurRad="38100" dist="38100" dir="2700000" algn="tl">
                    <a:srgbClr val="000000">
                      <a:alpha val="43137"/>
                    </a:srgbClr>
                  </a:outerShdw>
                </a:effectLst>
              </a:rPr>
              <a:t>The Spoils System</a:t>
            </a:r>
            <a:r>
              <a:rPr lang="en-US" dirty="0" smtClean="0"/>
              <a:t>, the </a:t>
            </a:r>
            <a:r>
              <a:rPr lang="en-US" b="1" i="1" u="sng" dirty="0" smtClean="0">
                <a:effectLst>
                  <a:outerShdw blurRad="38100" dist="38100" dir="2700000" algn="tl">
                    <a:srgbClr val="000000">
                      <a:alpha val="43137"/>
                    </a:srgbClr>
                  </a:outerShdw>
                </a:effectLst>
              </a:rPr>
              <a:t>Nullification Crisis </a:t>
            </a:r>
            <a:r>
              <a:rPr lang="en-US" dirty="0" smtClean="0"/>
              <a:t>in South Carolina, and the Trail of Tears are all associated with President Andrew Jackson, who critics dubbed “King Andrew I,” for his </a:t>
            </a:r>
            <a:r>
              <a:rPr lang="en-US" b="1" i="1" u="sng" dirty="0" smtClean="0">
                <a:effectLst>
                  <a:outerShdw blurRad="38100" dist="38100" dir="2700000" algn="tl">
                    <a:srgbClr val="000000">
                      <a:alpha val="43137"/>
                    </a:srgbClr>
                  </a:outerShdw>
                </a:effectLst>
              </a:rPr>
              <a:t>overuse of the powers of the Presidency</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26010" y="485132"/>
            <a:ext cx="3882395" cy="5823594"/>
          </a:xfrm>
        </p:spPr>
      </p:pic>
    </p:spTree>
    <p:extLst>
      <p:ext uri="{BB962C8B-B14F-4D97-AF65-F5344CB8AC3E}">
        <p14:creationId xmlns:p14="http://schemas.microsoft.com/office/powerpoint/2010/main" val="6108755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46579"/>
            <a:ext cx="9720072" cy="1114796"/>
          </a:xfrm>
        </p:spPr>
        <p:txBody>
          <a:bodyPr/>
          <a:lstStyle/>
          <a:p>
            <a:r>
              <a:rPr lang="en-US" dirty="0" smtClean="0"/>
              <a:t>#31.  The Cherokees and the trail of tears</a:t>
            </a:r>
            <a:endParaRPr lang="en-US" dirty="0"/>
          </a:p>
        </p:txBody>
      </p:sp>
      <p:sp>
        <p:nvSpPr>
          <p:cNvPr id="3" name="Content Placeholder 2"/>
          <p:cNvSpPr>
            <a:spLocks noGrp="1"/>
          </p:cNvSpPr>
          <p:nvPr>
            <p:ph sz="half" idx="1"/>
          </p:nvPr>
        </p:nvSpPr>
        <p:spPr>
          <a:xfrm>
            <a:off x="1024128" y="1661375"/>
            <a:ext cx="5028942" cy="4647985"/>
          </a:xfrm>
        </p:spPr>
        <p:txBody>
          <a:bodyPr>
            <a:normAutofit fontScale="92500" lnSpcReduction="10000"/>
          </a:bodyPr>
          <a:lstStyle/>
          <a:p>
            <a:pPr>
              <a:buFont typeface="Wingdings" panose="05000000000000000000" pitchFamily="2" charset="2"/>
              <a:buChar char="q"/>
            </a:pPr>
            <a:r>
              <a:rPr lang="en-US" dirty="0"/>
              <a:t> </a:t>
            </a:r>
            <a:r>
              <a:rPr lang="en-US" dirty="0" smtClean="0"/>
              <a:t> The Cherokee lived in Georgia and were almost completely assimilated: they were literate, Christian, property owners, and most spoke English and attended schools. </a:t>
            </a:r>
          </a:p>
          <a:p>
            <a:pPr>
              <a:buFont typeface="Wingdings" panose="05000000000000000000" pitchFamily="2" charset="2"/>
              <a:buChar char="q"/>
            </a:pPr>
            <a:r>
              <a:rPr lang="en-US" dirty="0"/>
              <a:t> </a:t>
            </a:r>
            <a:r>
              <a:rPr lang="en-US" dirty="0" smtClean="0"/>
              <a:t> In the 1830s, Georgia attempted to removed the Cherokee Tribe from their state. </a:t>
            </a:r>
          </a:p>
          <a:p>
            <a:pPr>
              <a:buFont typeface="Wingdings" panose="05000000000000000000" pitchFamily="2" charset="2"/>
              <a:buChar char="q"/>
            </a:pPr>
            <a:r>
              <a:rPr lang="en-US" dirty="0" smtClean="0"/>
              <a:t>The Supreme Court ruled in the case of </a:t>
            </a:r>
            <a:r>
              <a:rPr lang="en-US" b="1" i="1" u="sng" dirty="0" smtClean="0">
                <a:effectLst>
                  <a:outerShdw blurRad="38100" dist="38100" dir="2700000" algn="tl">
                    <a:srgbClr val="000000">
                      <a:alpha val="43137"/>
                    </a:srgbClr>
                  </a:outerShdw>
                </a:effectLst>
              </a:rPr>
              <a:t>Worcester V. Georgia </a:t>
            </a:r>
            <a:r>
              <a:rPr lang="en-US" dirty="0" smtClean="0"/>
              <a:t>that the Cherokee were entitle to stay – they had a federal treaty with the US government supporting them. </a:t>
            </a:r>
          </a:p>
          <a:p>
            <a:pPr>
              <a:buFont typeface="Wingdings" panose="05000000000000000000" pitchFamily="2" charset="2"/>
              <a:buChar char="q"/>
            </a:pPr>
            <a:r>
              <a:rPr lang="en-US" dirty="0"/>
              <a:t> </a:t>
            </a:r>
            <a:r>
              <a:rPr lang="en-US" dirty="0" smtClean="0"/>
              <a:t> Andrew Jackson famously stated, “</a:t>
            </a:r>
            <a:r>
              <a:rPr lang="en-US" i="1" dirty="0" smtClean="0">
                <a:latin typeface="Narkisim" panose="020E0502050101010101" pitchFamily="34" charset="-79"/>
                <a:cs typeface="Narkisim" panose="020E0502050101010101" pitchFamily="34" charset="-79"/>
              </a:rPr>
              <a:t>Chief Justice John Marshall has made his decision; now, let him enforce it</a:t>
            </a:r>
            <a:r>
              <a:rPr lang="en-US" dirty="0" smtClean="0"/>
              <a:t>.”  The Cherokee were removed to Oklahoma along the </a:t>
            </a:r>
            <a:r>
              <a:rPr lang="en-US" b="1" i="1" u="sng" dirty="0" smtClean="0">
                <a:effectLst>
                  <a:outerShdw blurRad="38100" dist="38100" dir="2700000" algn="tl">
                    <a:srgbClr val="000000">
                      <a:alpha val="43137"/>
                    </a:srgbClr>
                  </a:outerShdw>
                </a:effectLst>
              </a:rPr>
              <a:t>Trail of Tears</a:t>
            </a:r>
            <a:r>
              <a:rPr lang="en-US" dirty="0" smtClean="0"/>
              <a:t>, and thousands of tribe members died along the way.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27312" y="2395200"/>
            <a:ext cx="5670077" cy="3387413"/>
          </a:xfrm>
        </p:spPr>
      </p:pic>
    </p:spTree>
    <p:extLst>
      <p:ext uri="{BB962C8B-B14F-4D97-AF65-F5344CB8AC3E}">
        <p14:creationId xmlns:p14="http://schemas.microsoft.com/office/powerpoint/2010/main" val="7438007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785799" cy="1499616"/>
          </a:xfrm>
        </p:spPr>
        <p:txBody>
          <a:bodyPr>
            <a:normAutofit/>
          </a:bodyPr>
          <a:lstStyle/>
          <a:p>
            <a:r>
              <a:rPr lang="en-US" dirty="0" smtClean="0"/>
              <a:t>#32.  William Lloyd garrison </a:t>
            </a:r>
            <a:r>
              <a:rPr lang="en-US" dirty="0"/>
              <a:t>&amp;</a:t>
            </a:r>
            <a:r>
              <a:rPr lang="en-US" dirty="0" smtClean="0"/>
              <a:t> </a:t>
            </a:r>
            <a:br>
              <a:rPr lang="en-US" dirty="0" smtClean="0"/>
            </a:br>
            <a:r>
              <a:rPr lang="en-US" dirty="0"/>
              <a:t>	</a:t>
            </a:r>
            <a:r>
              <a:rPr lang="en-US" dirty="0" smtClean="0"/>
              <a:t>    the abolitionist newspaper, </a:t>
            </a:r>
            <a:r>
              <a:rPr lang="en-US" i="1" u="sng" dirty="0" smtClean="0"/>
              <a:t>the Liberator</a:t>
            </a:r>
            <a:endParaRPr lang="en-US" i="1" u="sng" dirty="0"/>
          </a:p>
        </p:txBody>
      </p:sp>
      <p:sp>
        <p:nvSpPr>
          <p:cNvPr id="3" name="Content Placeholder 2"/>
          <p:cNvSpPr>
            <a:spLocks noGrp="1"/>
          </p:cNvSpPr>
          <p:nvPr>
            <p:ph sz="half" idx="1"/>
          </p:nvPr>
        </p:nvSpPr>
        <p:spPr>
          <a:xfrm>
            <a:off x="1024128" y="1983346"/>
            <a:ext cx="4754880" cy="4326014"/>
          </a:xfrm>
        </p:spPr>
        <p:txBody>
          <a:bodyPr/>
          <a:lstStyle/>
          <a:p>
            <a:r>
              <a:rPr lang="en-US" dirty="0" smtClean="0"/>
              <a:t>William Lloyd Garrison was an abolitionist newspaper editor who established </a:t>
            </a:r>
            <a:r>
              <a:rPr lang="en-US" b="1" i="1" u="sng" dirty="0" smtClean="0">
                <a:effectLst>
                  <a:outerShdw blurRad="38100" dist="38100" dir="2700000" algn="tl">
                    <a:srgbClr val="000000">
                      <a:alpha val="43137"/>
                    </a:srgbClr>
                  </a:outerShdw>
                </a:effectLst>
              </a:rPr>
              <a:t>The Liberator </a:t>
            </a:r>
            <a:r>
              <a:rPr lang="en-US" dirty="0" smtClean="0"/>
              <a:t>in 1831 to rail against the institution of slavery in America. </a:t>
            </a:r>
          </a:p>
          <a:p>
            <a:r>
              <a:rPr lang="en-US" sz="2800" dirty="0" smtClean="0">
                <a:latin typeface="Narkisim" panose="020E0502050101010101" pitchFamily="34" charset="-79"/>
                <a:cs typeface="Narkisim" panose="020E0502050101010101" pitchFamily="34" charset="-79"/>
              </a:rPr>
              <a:t>“I do not wish to think, or speak, or write with moderation… I am in earnest – I will not equivocate – I will not excuse – I will not retreat a single inch – and I will be heard!” </a:t>
            </a:r>
            <a:endParaRPr lang="en-US" sz="2800" dirty="0">
              <a:latin typeface="Narkisim" panose="020E0502050101010101" pitchFamily="34" charset="-79"/>
              <a:cs typeface="Narkisim" panose="020E0502050101010101" pitchFamily="34" charset="-79"/>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50185" y="2075958"/>
            <a:ext cx="5997232" cy="3977112"/>
          </a:xfrm>
        </p:spPr>
      </p:pic>
    </p:spTree>
    <p:extLst>
      <p:ext uri="{BB962C8B-B14F-4D97-AF65-F5344CB8AC3E}">
        <p14:creationId xmlns:p14="http://schemas.microsoft.com/office/powerpoint/2010/main" val="16661529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515342" cy="1499616"/>
          </a:xfrm>
        </p:spPr>
        <p:txBody>
          <a:bodyPr/>
          <a:lstStyle/>
          <a:p>
            <a:r>
              <a:rPr lang="en-US" dirty="0" smtClean="0"/>
              <a:t>#33.  Frederick Douglas and </a:t>
            </a:r>
            <a:r>
              <a:rPr lang="en-US" i="1" u="sng" dirty="0" smtClean="0"/>
              <a:t>the North Star</a:t>
            </a:r>
            <a:endParaRPr lang="en-US" i="1" u="sng" dirty="0"/>
          </a:p>
        </p:txBody>
      </p:sp>
      <p:sp>
        <p:nvSpPr>
          <p:cNvPr id="3" name="Content Placeholder 2"/>
          <p:cNvSpPr>
            <a:spLocks noGrp="1"/>
          </p:cNvSpPr>
          <p:nvPr>
            <p:ph sz="half" idx="1"/>
          </p:nvPr>
        </p:nvSpPr>
        <p:spPr>
          <a:xfrm>
            <a:off x="1024127" y="1841679"/>
            <a:ext cx="6278193" cy="4467681"/>
          </a:xfrm>
        </p:spPr>
        <p:txBody>
          <a:bodyPr>
            <a:normAutofit fontScale="92500"/>
          </a:bodyPr>
          <a:lstStyle/>
          <a:p>
            <a:r>
              <a:rPr lang="en-US" dirty="0" smtClean="0"/>
              <a:t>Frederick Douglas was also an abolitionist, and a runaway slave.  During his career, Douglass would: </a:t>
            </a:r>
          </a:p>
          <a:p>
            <a:pPr>
              <a:buFont typeface="Wingdings" panose="05000000000000000000" pitchFamily="2" charset="2"/>
              <a:buChar char="q"/>
            </a:pPr>
            <a:r>
              <a:rPr lang="en-US" dirty="0"/>
              <a:t> </a:t>
            </a:r>
            <a:r>
              <a:rPr lang="en-US" dirty="0" smtClean="0"/>
              <a:t> Found the abolitionist newspaper </a:t>
            </a:r>
            <a:r>
              <a:rPr lang="en-US" b="1" i="1" u="sng" dirty="0" smtClean="0">
                <a:effectLst>
                  <a:outerShdw blurRad="38100" dist="38100" dir="2700000" algn="tl">
                    <a:srgbClr val="000000">
                      <a:alpha val="43137"/>
                    </a:srgbClr>
                  </a:outerShdw>
                </a:effectLst>
              </a:rPr>
              <a:t>The North Star</a:t>
            </a:r>
            <a:r>
              <a:rPr lang="en-US" dirty="0" smtClean="0"/>
              <a:t>.</a:t>
            </a:r>
          </a:p>
          <a:p>
            <a:pPr>
              <a:buFont typeface="Wingdings" panose="05000000000000000000" pitchFamily="2" charset="2"/>
              <a:buChar char="q"/>
            </a:pPr>
            <a:r>
              <a:rPr lang="en-US" dirty="0"/>
              <a:t> </a:t>
            </a:r>
            <a:r>
              <a:rPr lang="en-US" dirty="0" smtClean="0"/>
              <a:t> Speak out against slavery by telling his own story.</a:t>
            </a:r>
          </a:p>
          <a:p>
            <a:pPr>
              <a:buFont typeface="Wingdings" panose="05000000000000000000" pitchFamily="2" charset="2"/>
              <a:buChar char="q"/>
            </a:pPr>
            <a:r>
              <a:rPr lang="en-US" dirty="0" smtClean="0"/>
              <a:t>  Encourage President Lincoln to allow </a:t>
            </a:r>
            <a:r>
              <a:rPr lang="en-US" b="1" i="1" u="sng" dirty="0" smtClean="0">
                <a:effectLst>
                  <a:outerShdw blurRad="38100" dist="38100" dir="2700000" algn="tl">
                    <a:srgbClr val="000000">
                      <a:alpha val="43137"/>
                    </a:srgbClr>
                  </a:outerShdw>
                </a:effectLst>
              </a:rPr>
              <a:t>African-American soldiers to fight for the Union</a:t>
            </a:r>
            <a:r>
              <a:rPr lang="en-US" dirty="0" smtClean="0"/>
              <a:t> during the Civil War. </a:t>
            </a:r>
          </a:p>
          <a:p>
            <a:pPr>
              <a:buFont typeface="Wingdings" panose="05000000000000000000" pitchFamily="2" charset="2"/>
              <a:buChar char="q"/>
            </a:pPr>
            <a:r>
              <a:rPr lang="en-US" dirty="0"/>
              <a:t> </a:t>
            </a:r>
            <a:r>
              <a:rPr lang="en-US" dirty="0" smtClean="0"/>
              <a:t> Encourage Radical Republicans to pass the </a:t>
            </a:r>
            <a:r>
              <a:rPr lang="en-US" b="1" i="1" u="sng" dirty="0" smtClean="0">
                <a:effectLst>
                  <a:outerShdw blurRad="38100" dist="38100" dir="2700000" algn="tl">
                    <a:srgbClr val="000000">
                      <a:alpha val="43137"/>
                    </a:srgbClr>
                  </a:outerShdw>
                </a:effectLst>
              </a:rPr>
              <a:t>13</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a:t>
            </a:r>
            <a:r>
              <a:rPr lang="en-US" u="sng" dirty="0" smtClean="0"/>
              <a:t> </a:t>
            </a:r>
            <a:r>
              <a:rPr lang="en-US" dirty="0" smtClean="0"/>
              <a:t>(ending slavery), the </a:t>
            </a:r>
            <a:r>
              <a:rPr lang="en-US" b="1" i="1" u="sng" dirty="0" smtClean="0">
                <a:effectLst>
                  <a:outerShdw blurRad="38100" dist="38100" dir="2700000" algn="tl">
                    <a:srgbClr val="000000">
                      <a:alpha val="43137"/>
                    </a:srgbClr>
                  </a:outerShdw>
                </a:effectLst>
              </a:rPr>
              <a:t>14</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 </a:t>
            </a:r>
            <a:r>
              <a:rPr lang="en-US" dirty="0" smtClean="0"/>
              <a:t>(granting citizenship rights to African-Americans) and the </a:t>
            </a:r>
            <a:r>
              <a:rPr lang="en-US" b="1" i="1" u="sng" dirty="0" smtClean="0">
                <a:effectLst>
                  <a:outerShdw blurRad="38100" dist="38100" dir="2700000" algn="tl">
                    <a:srgbClr val="000000">
                      <a:alpha val="43137"/>
                    </a:srgbClr>
                  </a:outerShdw>
                </a:effectLst>
              </a:rPr>
              <a:t>15</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a:t>
            </a:r>
            <a:r>
              <a:rPr lang="en-US" dirty="0" smtClean="0"/>
              <a:t> (giving African-American men the right to vote.)</a:t>
            </a:r>
          </a:p>
          <a:p>
            <a:pPr>
              <a:buFont typeface="Wingdings" panose="05000000000000000000" pitchFamily="2" charset="2"/>
              <a:buChar char="q"/>
            </a:pPr>
            <a:r>
              <a:rPr lang="en-US" dirty="0"/>
              <a:t> </a:t>
            </a:r>
            <a:r>
              <a:rPr lang="en-US" dirty="0" smtClean="0"/>
              <a:t> Frederick Douglas was also an advocate of </a:t>
            </a:r>
            <a:r>
              <a:rPr lang="en-US" b="1" i="1" u="sng" dirty="0" smtClean="0">
                <a:effectLst>
                  <a:outerShdw blurRad="38100" dist="38100" dir="2700000" algn="tl">
                    <a:srgbClr val="000000">
                      <a:alpha val="43137"/>
                    </a:srgbClr>
                  </a:outerShdw>
                </a:effectLst>
              </a:rPr>
              <a:t>woman’s suffrage.</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94722" y="1822237"/>
            <a:ext cx="3982391" cy="4539926"/>
          </a:xfrm>
        </p:spPr>
      </p:pic>
    </p:spTree>
    <p:extLst>
      <p:ext uri="{BB962C8B-B14F-4D97-AF65-F5344CB8AC3E}">
        <p14:creationId xmlns:p14="http://schemas.microsoft.com/office/powerpoint/2010/main" val="7101155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#34.  Elizabeth </a:t>
            </a:r>
            <a:r>
              <a:rPr lang="en-US" dirty="0" err="1" smtClean="0"/>
              <a:t>cady</a:t>
            </a:r>
            <a:r>
              <a:rPr lang="en-US" dirty="0" smtClean="0"/>
              <a:t> </a:t>
            </a:r>
            <a:r>
              <a:rPr lang="en-US" dirty="0" err="1" smtClean="0"/>
              <a:t>stanton</a:t>
            </a:r>
            <a:endParaRPr lang="en-US" dirty="0"/>
          </a:p>
        </p:txBody>
      </p:sp>
      <p:sp>
        <p:nvSpPr>
          <p:cNvPr id="3" name="Content Placeholder 2"/>
          <p:cNvSpPr>
            <a:spLocks noGrp="1"/>
          </p:cNvSpPr>
          <p:nvPr>
            <p:ph sz="half" idx="1"/>
          </p:nvPr>
        </p:nvSpPr>
        <p:spPr>
          <a:xfrm>
            <a:off x="1024128" y="1764406"/>
            <a:ext cx="5853190" cy="4544954"/>
          </a:xfrm>
        </p:spPr>
        <p:txBody>
          <a:bodyPr/>
          <a:lstStyle/>
          <a:p>
            <a:pPr>
              <a:buFont typeface="Wingdings" panose="05000000000000000000" pitchFamily="2" charset="2"/>
              <a:buChar char="q"/>
            </a:pPr>
            <a:r>
              <a:rPr lang="en-US" dirty="0" smtClean="0"/>
              <a:t>  Elizabeth Cady Stanton was a leading activist for woman’s suffrage, along with her more famous counterpart, Susan B. Anthony.</a:t>
            </a:r>
            <a:endParaRPr lang="en-US" dirty="0"/>
          </a:p>
          <a:p>
            <a:pPr>
              <a:buFont typeface="Wingdings" panose="05000000000000000000" pitchFamily="2" charset="2"/>
              <a:buChar char="q"/>
            </a:pPr>
            <a:r>
              <a:rPr lang="en-US" dirty="0" smtClean="0"/>
              <a:t>  She organized the </a:t>
            </a:r>
            <a:r>
              <a:rPr lang="en-US" b="1" i="1" u="sng" dirty="0" smtClean="0">
                <a:effectLst>
                  <a:outerShdw blurRad="38100" dist="38100" dir="2700000" algn="tl">
                    <a:srgbClr val="000000">
                      <a:alpha val="43137"/>
                    </a:srgbClr>
                  </a:outerShdw>
                </a:effectLst>
              </a:rPr>
              <a:t>Seneca Falls Convention </a:t>
            </a:r>
            <a:r>
              <a:rPr lang="en-US" dirty="0" smtClean="0"/>
              <a:t>in 1848, the first assembly to ever demand woman’s suffrage in a public forum. </a:t>
            </a:r>
          </a:p>
          <a:p>
            <a:pPr>
              <a:buFont typeface="Wingdings" panose="05000000000000000000" pitchFamily="2" charset="2"/>
              <a:buChar char="q"/>
            </a:pPr>
            <a:r>
              <a:rPr lang="en-US" dirty="0" smtClean="0"/>
              <a:t>  She was also the author of the </a:t>
            </a:r>
            <a:r>
              <a:rPr lang="en-US" b="1" i="1" u="sng" dirty="0" smtClean="0">
                <a:effectLst>
                  <a:outerShdw blurRad="38100" dist="38100" dir="2700000" algn="tl">
                    <a:srgbClr val="000000">
                      <a:alpha val="43137"/>
                    </a:srgbClr>
                  </a:outerShdw>
                </a:effectLst>
              </a:rPr>
              <a:t>Declaration of Sentiments</a:t>
            </a:r>
            <a:r>
              <a:rPr lang="en-US" dirty="0" smtClean="0"/>
              <a:t>, the document produced by the Seneca Falls Convention, which began, </a:t>
            </a:r>
          </a:p>
          <a:p>
            <a:pPr marL="0" indent="0">
              <a:buNone/>
            </a:pPr>
            <a:r>
              <a:rPr lang="en-US" sz="2800" i="1" dirty="0" smtClean="0">
                <a:latin typeface="Narkisim" panose="020E0502050101010101" pitchFamily="34" charset="-79"/>
                <a:cs typeface="Narkisim" panose="020E0502050101010101" pitchFamily="34" charset="-79"/>
              </a:rPr>
              <a:t>“We hold these truths to be self-evident, that all men </a:t>
            </a:r>
            <a:r>
              <a:rPr lang="en-US" sz="2800" i="1" u="sng" dirty="0" smtClean="0">
                <a:latin typeface="Narkisim" panose="020E0502050101010101" pitchFamily="34" charset="-79"/>
                <a:cs typeface="Narkisim" panose="020E0502050101010101" pitchFamily="34" charset="-79"/>
              </a:rPr>
              <a:t>and women </a:t>
            </a:r>
            <a:r>
              <a:rPr lang="en-US" sz="2800" i="1" dirty="0" smtClean="0">
                <a:latin typeface="Narkisim" panose="020E0502050101010101" pitchFamily="34" charset="-79"/>
                <a:cs typeface="Narkisim" panose="020E0502050101010101" pitchFamily="34" charset="-79"/>
              </a:rPr>
              <a:t>are created equal…” </a:t>
            </a:r>
            <a:endParaRPr lang="en-US" sz="2800" i="1" dirty="0">
              <a:latin typeface="Narkisim" panose="020E0502050101010101" pitchFamily="34" charset="-79"/>
              <a:cs typeface="Narkisim" panose="020E0502050101010101" pitchFamily="34" charset="-79"/>
            </a:endParaRPr>
          </a:p>
          <a:p>
            <a:pPr>
              <a:buFont typeface="Wingdings" panose="05000000000000000000" pitchFamily="2" charset="2"/>
              <a:buChar char="q"/>
            </a:pP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01564" y="643944"/>
            <a:ext cx="4172896" cy="5716297"/>
          </a:xfrm>
        </p:spPr>
      </p:pic>
    </p:spTree>
    <p:extLst>
      <p:ext uri="{BB962C8B-B14F-4D97-AF65-F5344CB8AC3E}">
        <p14:creationId xmlns:p14="http://schemas.microsoft.com/office/powerpoint/2010/main" val="42424739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The Pilgrims &amp; </a:t>
            </a:r>
            <a:r>
              <a:rPr lang="en-US" i="1" u="sng" dirty="0" smtClean="0"/>
              <a:t>the Mayflower Compact</a:t>
            </a:r>
            <a:endParaRPr lang="en-US" i="1" u="sng" dirty="0"/>
          </a:p>
        </p:txBody>
      </p:sp>
      <p:sp>
        <p:nvSpPr>
          <p:cNvPr id="3" name="Content Placeholder 2"/>
          <p:cNvSpPr>
            <a:spLocks noGrp="1"/>
          </p:cNvSpPr>
          <p:nvPr>
            <p:ph sz="half" idx="1"/>
          </p:nvPr>
        </p:nvSpPr>
        <p:spPr/>
        <p:txBody>
          <a:bodyPr/>
          <a:lstStyle/>
          <a:p>
            <a:pPr>
              <a:buFont typeface="Wingdings" panose="05000000000000000000" pitchFamily="2" charset="2"/>
              <a:buChar char="q"/>
            </a:pPr>
            <a:r>
              <a:rPr lang="en-US" dirty="0" smtClean="0"/>
              <a:t>The Pilgrims and a group of “strangers” they brought along with them to North America signed the first </a:t>
            </a:r>
            <a:r>
              <a:rPr lang="en-US" b="1" i="1" u="sng" dirty="0" smtClean="0">
                <a:effectLst>
                  <a:outerShdw blurRad="38100" dist="38100" dir="2700000" algn="tl">
                    <a:srgbClr val="000000">
                      <a:alpha val="43137"/>
                    </a:srgbClr>
                  </a:outerShdw>
                </a:effectLst>
              </a:rPr>
              <a:t>written constitution</a:t>
            </a:r>
            <a:r>
              <a:rPr lang="en-US" dirty="0" smtClean="0"/>
              <a:t> in all American history in 1619.</a:t>
            </a:r>
          </a:p>
          <a:p>
            <a:pPr>
              <a:buFont typeface="Wingdings" panose="05000000000000000000" pitchFamily="2" charset="2"/>
              <a:buChar char="q"/>
            </a:pPr>
            <a:r>
              <a:rPr lang="en-US" dirty="0" smtClean="0"/>
              <a:t>The Pilgrims came to America seeking </a:t>
            </a:r>
            <a:r>
              <a:rPr lang="en-US" b="1" i="1" u="sng" dirty="0" smtClean="0">
                <a:effectLst>
                  <a:outerShdw blurRad="38100" dist="38100" dir="2700000" algn="tl">
                    <a:srgbClr val="000000">
                      <a:alpha val="43137"/>
                    </a:srgbClr>
                  </a:outerShdw>
                </a:effectLst>
              </a:rPr>
              <a:t>religious freedom </a:t>
            </a:r>
            <a:r>
              <a:rPr lang="en-US" dirty="0" smtClean="0"/>
              <a:t>for themselves. </a:t>
            </a:r>
          </a:p>
          <a:p>
            <a:pPr>
              <a:buFont typeface="Wingdings" panose="05000000000000000000" pitchFamily="2" charset="2"/>
              <a:buChar char="q"/>
            </a:pPr>
            <a:r>
              <a:rPr lang="en-US" dirty="0" smtClean="0"/>
              <a:t>Although they wanted religious freedom for themselves, they </a:t>
            </a:r>
            <a:r>
              <a:rPr lang="en-US" b="1" i="1" u="sng" dirty="0" smtClean="0">
                <a:effectLst>
                  <a:outerShdw blurRad="38100" dist="38100" dir="2700000" algn="tl">
                    <a:srgbClr val="000000">
                      <a:alpha val="43137"/>
                    </a:srgbClr>
                  </a:outerShdw>
                </a:effectLst>
              </a:rPr>
              <a:t>rarely extended religious toleration</a:t>
            </a:r>
            <a:r>
              <a:rPr lang="en-US" dirty="0" smtClean="0"/>
              <a:t> to others.</a:t>
            </a:r>
          </a:p>
          <a:p>
            <a:pPr>
              <a:buFont typeface="Wingdings" panose="05000000000000000000" pitchFamily="2" charset="2"/>
              <a:buChar char="q"/>
            </a:pPr>
            <a:endParaRPr lang="en-US" dirty="0" smtClean="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64237" y="2084832"/>
            <a:ext cx="6014687" cy="4236843"/>
          </a:xfrm>
        </p:spPr>
      </p:pic>
    </p:spTree>
    <p:extLst>
      <p:ext uri="{BB962C8B-B14F-4D97-AF65-F5344CB8AC3E}">
        <p14:creationId xmlns:p14="http://schemas.microsoft.com/office/powerpoint/2010/main" val="17193642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#35.  Susan b. Anthony</a:t>
            </a:r>
            <a:endParaRPr lang="en-US" dirty="0"/>
          </a:p>
        </p:txBody>
      </p:sp>
      <p:sp>
        <p:nvSpPr>
          <p:cNvPr id="3" name="Content Placeholder 2"/>
          <p:cNvSpPr>
            <a:spLocks noGrp="1"/>
          </p:cNvSpPr>
          <p:nvPr>
            <p:ph sz="half" idx="1"/>
          </p:nvPr>
        </p:nvSpPr>
        <p:spPr>
          <a:xfrm>
            <a:off x="1024127" y="1828799"/>
            <a:ext cx="5595614" cy="4906851"/>
          </a:xfrm>
        </p:spPr>
        <p:txBody>
          <a:bodyPr>
            <a:normAutofit/>
          </a:bodyPr>
          <a:lstStyle/>
          <a:p>
            <a:r>
              <a:rPr lang="en-US" dirty="0" smtClean="0"/>
              <a:t>Susan B. Anthony is considered the leading voice in the woman’s movement of the 19</a:t>
            </a:r>
            <a:r>
              <a:rPr lang="en-US" baseline="30000" dirty="0" smtClean="0"/>
              <a:t>th</a:t>
            </a:r>
            <a:r>
              <a:rPr lang="en-US" dirty="0" smtClean="0"/>
              <a:t> Century.  Although she died in 1906 and never saw the </a:t>
            </a:r>
            <a:r>
              <a:rPr lang="en-US" b="1" i="1" u="sng" dirty="0" smtClean="0">
                <a:effectLst>
                  <a:outerShdw blurRad="38100" dist="38100" dir="2700000" algn="tl">
                    <a:srgbClr val="000000">
                      <a:alpha val="43137"/>
                    </a:srgbClr>
                  </a:outerShdw>
                </a:effectLst>
              </a:rPr>
              <a:t>19</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 </a:t>
            </a:r>
            <a:r>
              <a:rPr lang="en-US" dirty="0" smtClean="0"/>
              <a:t>ratified to provide women with the right to vote in national elections, she is still credited for that victory.</a:t>
            </a:r>
          </a:p>
          <a:p>
            <a:r>
              <a:rPr lang="en-US" dirty="0" smtClean="0"/>
              <a:t>In the 1870s, she was </a:t>
            </a:r>
            <a:r>
              <a:rPr lang="en-US" b="1" i="1" u="sng" dirty="0" smtClean="0">
                <a:effectLst>
                  <a:outerShdw blurRad="38100" dist="38100" dir="2700000" algn="tl">
                    <a:srgbClr val="000000">
                      <a:alpha val="43137"/>
                    </a:srgbClr>
                  </a:outerShdw>
                </a:effectLst>
              </a:rPr>
              <a:t>arrested for casting a ballot</a:t>
            </a:r>
            <a:r>
              <a:rPr lang="en-US" dirty="0" smtClean="0"/>
              <a:t> in a New York election.</a:t>
            </a:r>
          </a:p>
          <a:p>
            <a:r>
              <a:rPr lang="en-US" dirty="0" smtClean="0"/>
              <a:t>She was a co-founder of the </a:t>
            </a:r>
            <a:r>
              <a:rPr lang="en-US" b="1" i="1" u="sng" dirty="0" smtClean="0">
                <a:effectLst>
                  <a:outerShdw blurRad="38100" dist="38100" dir="2700000" algn="tl">
                    <a:srgbClr val="000000">
                      <a:alpha val="43137"/>
                    </a:srgbClr>
                  </a:outerShdw>
                </a:effectLst>
              </a:rPr>
              <a:t>National Woman’s Suffrage Association</a:t>
            </a:r>
            <a:r>
              <a:rPr lang="en-US" dirty="0" smtClean="0"/>
              <a:t> and a </a:t>
            </a:r>
            <a:r>
              <a:rPr lang="en-US" b="1" i="1" u="sng" dirty="0" smtClean="0">
                <a:effectLst>
                  <a:outerShdw blurRad="38100" dist="38100" dir="2700000" algn="tl">
                    <a:srgbClr val="000000">
                      <a:alpha val="43137"/>
                    </a:srgbClr>
                  </a:outerShdw>
                </a:effectLst>
              </a:rPr>
              <a:t>Quaker</a:t>
            </a:r>
            <a:r>
              <a:rPr lang="en-US" dirty="0" smtClean="0"/>
              <a:t> by upbringing.  She was also devoted to </a:t>
            </a:r>
            <a:r>
              <a:rPr lang="en-US" b="1" i="1" u="sng" dirty="0" smtClean="0">
                <a:effectLst>
                  <a:outerShdw blurRad="38100" dist="38100" dir="2700000" algn="tl">
                    <a:srgbClr val="000000">
                      <a:alpha val="43137"/>
                    </a:srgbClr>
                  </a:outerShdw>
                </a:effectLst>
              </a:rPr>
              <a:t>abolitionism</a:t>
            </a:r>
            <a:r>
              <a:rPr lang="en-US" dirty="0" smtClean="0"/>
              <a:t>, </a:t>
            </a:r>
            <a:r>
              <a:rPr lang="en-US" b="1" i="1" dirty="0" smtClean="0">
                <a:effectLst>
                  <a:outerShdw blurRad="38100" dist="38100" dir="2700000" algn="tl">
                    <a:srgbClr val="000000">
                      <a:alpha val="43137"/>
                    </a:srgbClr>
                  </a:outerShdw>
                </a:effectLst>
              </a:rPr>
              <a:t>temperance</a:t>
            </a:r>
            <a:r>
              <a:rPr lang="en-US" dirty="0" smtClean="0"/>
              <a:t>, and </a:t>
            </a:r>
            <a:r>
              <a:rPr lang="en-US" b="1" i="1" u="sng" dirty="0" smtClean="0">
                <a:effectLst>
                  <a:outerShdw blurRad="38100" dist="38100" dir="2700000" algn="tl">
                    <a:srgbClr val="000000">
                      <a:alpha val="43137"/>
                    </a:srgbClr>
                  </a:outerShdw>
                </a:effectLst>
              </a:rPr>
              <a:t>woman’s rights </a:t>
            </a:r>
            <a:r>
              <a:rPr lang="en-US" dirty="0" smtClean="0"/>
              <a:t>(for example property rights, the right to divorce, the right to have child custody.)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13112" y="407859"/>
            <a:ext cx="4046809" cy="6070214"/>
          </a:xfrm>
        </p:spPr>
      </p:pic>
    </p:spTree>
    <p:extLst>
      <p:ext uri="{BB962C8B-B14F-4D97-AF65-F5344CB8AC3E}">
        <p14:creationId xmlns:p14="http://schemas.microsoft.com/office/powerpoint/2010/main" val="38137790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  The pioneers of the Oregon trail</a:t>
            </a:r>
            <a:endParaRPr lang="en-US" dirty="0"/>
          </a:p>
        </p:txBody>
      </p:sp>
      <p:sp>
        <p:nvSpPr>
          <p:cNvPr id="3" name="Content Placeholder 2"/>
          <p:cNvSpPr>
            <a:spLocks noGrp="1"/>
          </p:cNvSpPr>
          <p:nvPr>
            <p:ph sz="half" idx="1"/>
          </p:nvPr>
        </p:nvSpPr>
        <p:spPr>
          <a:xfrm>
            <a:off x="1024128" y="1867437"/>
            <a:ext cx="4848638" cy="4597757"/>
          </a:xfrm>
        </p:spPr>
        <p:txBody>
          <a:bodyPr>
            <a:normAutofit fontScale="92500"/>
          </a:bodyPr>
          <a:lstStyle/>
          <a:p>
            <a:pPr>
              <a:buFont typeface="Wingdings" panose="05000000000000000000" pitchFamily="2" charset="2"/>
              <a:buChar char="q"/>
            </a:pPr>
            <a:r>
              <a:rPr lang="en-US" dirty="0" smtClean="0"/>
              <a:t>  Many average Americans seeking good land and prosperity set out upon the overland </a:t>
            </a:r>
            <a:r>
              <a:rPr lang="en-US" b="1" i="1" u="sng" dirty="0" smtClean="0">
                <a:effectLst>
                  <a:outerShdw blurRad="38100" dist="38100" dir="2700000" algn="tl">
                    <a:srgbClr val="000000">
                      <a:alpha val="43137"/>
                    </a:srgbClr>
                  </a:outerShdw>
                </a:effectLst>
              </a:rPr>
              <a:t>“Oregon Trail” </a:t>
            </a:r>
            <a:r>
              <a:rPr lang="en-US" dirty="0" smtClean="0"/>
              <a:t>during the 1840s – at the height of the “Manifest Destiny” years.  Picture Conestoga wagons!</a:t>
            </a:r>
          </a:p>
          <a:p>
            <a:pPr>
              <a:buFont typeface="Wingdings" panose="05000000000000000000" pitchFamily="2" charset="2"/>
              <a:buChar char="q"/>
            </a:pPr>
            <a:r>
              <a:rPr lang="en-US" dirty="0"/>
              <a:t> </a:t>
            </a:r>
            <a:r>
              <a:rPr lang="en-US" dirty="0" smtClean="0"/>
              <a:t> Americans shared the </a:t>
            </a:r>
            <a:r>
              <a:rPr lang="en-US" b="1" i="1" u="sng" dirty="0" smtClean="0">
                <a:effectLst>
                  <a:outerShdw blurRad="38100" dist="38100" dir="2700000" algn="tl">
                    <a:srgbClr val="000000">
                      <a:alpha val="43137"/>
                    </a:srgbClr>
                  </a:outerShdw>
                </a:effectLst>
              </a:rPr>
              <a:t>Oregon Country </a:t>
            </a:r>
            <a:r>
              <a:rPr lang="en-US" dirty="0" smtClean="0"/>
              <a:t>with the </a:t>
            </a:r>
            <a:r>
              <a:rPr lang="en-US" b="1" i="1" u="sng" dirty="0" smtClean="0">
                <a:effectLst>
                  <a:outerShdw blurRad="38100" dist="38100" dir="2700000" algn="tl">
                    <a:srgbClr val="000000">
                      <a:alpha val="43137"/>
                    </a:srgbClr>
                  </a:outerShdw>
                </a:effectLst>
              </a:rPr>
              <a:t>British</a:t>
            </a:r>
            <a:r>
              <a:rPr lang="en-US" dirty="0" smtClean="0"/>
              <a:t> and with Native American tribes like the </a:t>
            </a:r>
            <a:r>
              <a:rPr lang="en-US" b="1" i="1" u="sng" dirty="0" smtClean="0">
                <a:effectLst>
                  <a:outerShdw blurRad="38100" dist="38100" dir="2700000" algn="tl">
                    <a:srgbClr val="000000">
                      <a:alpha val="43137"/>
                    </a:srgbClr>
                  </a:outerShdw>
                </a:effectLst>
              </a:rPr>
              <a:t>Nez Perce </a:t>
            </a:r>
            <a:r>
              <a:rPr lang="en-US" dirty="0" smtClean="0"/>
              <a:t>who had lived there for centuries. </a:t>
            </a:r>
          </a:p>
          <a:p>
            <a:pPr>
              <a:buFont typeface="Wingdings" panose="05000000000000000000" pitchFamily="2" charset="2"/>
              <a:buChar char="q"/>
            </a:pPr>
            <a:r>
              <a:rPr lang="en-US" dirty="0" smtClean="0"/>
              <a:t>In 1846, the United States signed the </a:t>
            </a:r>
            <a:r>
              <a:rPr lang="en-US" b="1" i="1" u="sng" dirty="0" smtClean="0">
                <a:effectLst>
                  <a:outerShdw blurRad="38100" dist="38100" dir="2700000" algn="tl">
                    <a:srgbClr val="000000">
                      <a:alpha val="43137"/>
                    </a:srgbClr>
                  </a:outerShdw>
                </a:effectLst>
              </a:rPr>
              <a:t>Oregon Treaty </a:t>
            </a:r>
            <a:r>
              <a:rPr lang="en-US" dirty="0" smtClean="0"/>
              <a:t>with England to claim the southern portion (South of 49° N Latitude) of the Oregon Territory: present day Washington, Oregon, Idaho, and Montana.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82821" y="1768443"/>
            <a:ext cx="5575590" cy="4655617"/>
          </a:xfrm>
        </p:spPr>
      </p:pic>
    </p:spTree>
    <p:extLst>
      <p:ext uri="{BB962C8B-B14F-4D97-AF65-F5344CB8AC3E}">
        <p14:creationId xmlns:p14="http://schemas.microsoft.com/office/powerpoint/2010/main" val="5756451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#37.  James K. Polk</a:t>
            </a:r>
            <a:endParaRPr lang="en-US" dirty="0"/>
          </a:p>
        </p:txBody>
      </p:sp>
      <p:sp>
        <p:nvSpPr>
          <p:cNvPr id="3" name="Content Placeholder 2"/>
          <p:cNvSpPr>
            <a:spLocks noGrp="1"/>
          </p:cNvSpPr>
          <p:nvPr>
            <p:ph sz="half" idx="1"/>
          </p:nvPr>
        </p:nvSpPr>
        <p:spPr>
          <a:xfrm>
            <a:off x="746975" y="1815921"/>
            <a:ext cx="4919729" cy="4893972"/>
          </a:xfrm>
        </p:spPr>
        <p:txBody>
          <a:bodyPr>
            <a:normAutofit/>
          </a:bodyPr>
          <a:lstStyle/>
          <a:p>
            <a:r>
              <a:rPr lang="en-US" dirty="0" smtClean="0"/>
              <a:t>Polk was the President of the United States, 1845 – 1849, when: </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Texas</a:t>
            </a:r>
            <a:r>
              <a:rPr lang="en-US" dirty="0" smtClean="0"/>
              <a:t> became a slave state.</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The Mexican-American War </a:t>
            </a:r>
            <a:r>
              <a:rPr lang="en-US" dirty="0" smtClean="0"/>
              <a:t>was fought and won by the US.</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The Treaty of Guadalupe-Hidalgo </a:t>
            </a:r>
            <a:r>
              <a:rPr lang="en-US" dirty="0" smtClean="0"/>
              <a:t>gained the United States the </a:t>
            </a:r>
            <a:r>
              <a:rPr lang="en-US" b="1" i="1" u="sng" dirty="0" smtClean="0">
                <a:solidFill>
                  <a:schemeClr val="accent3">
                    <a:lumMod val="50000"/>
                  </a:schemeClr>
                </a:solidFill>
                <a:effectLst>
                  <a:outerShdw blurRad="38100" dist="38100" dir="2700000" algn="tl">
                    <a:srgbClr val="000000">
                      <a:alpha val="43137"/>
                    </a:srgbClr>
                  </a:outerShdw>
                </a:effectLst>
              </a:rPr>
              <a:t>Mexican Cession</a:t>
            </a:r>
            <a:r>
              <a:rPr lang="en-US" dirty="0" smtClean="0"/>
              <a:t> lands, including </a:t>
            </a:r>
            <a:r>
              <a:rPr lang="en-US" b="1" i="1" u="sng" dirty="0" smtClean="0">
                <a:solidFill>
                  <a:schemeClr val="accent3">
                    <a:lumMod val="50000"/>
                  </a:schemeClr>
                </a:solidFill>
                <a:effectLst>
                  <a:outerShdw blurRad="38100" dist="38100" dir="2700000" algn="tl">
                    <a:srgbClr val="000000">
                      <a:alpha val="43137"/>
                    </a:srgbClr>
                  </a:outerShdw>
                </a:effectLst>
              </a:rPr>
              <a:t>California</a:t>
            </a:r>
            <a:r>
              <a:rPr lang="en-US" dirty="0" smtClean="0"/>
              <a:t>. </a:t>
            </a:r>
          </a:p>
          <a:p>
            <a:pPr>
              <a:buFont typeface="Wingdings" panose="05000000000000000000" pitchFamily="2" charset="2"/>
              <a:buChar char="q"/>
            </a:pPr>
            <a:r>
              <a:rPr lang="en-US" dirty="0"/>
              <a:t> </a:t>
            </a:r>
            <a:r>
              <a:rPr lang="en-US" dirty="0" smtClean="0"/>
              <a:t> </a:t>
            </a:r>
            <a:r>
              <a:rPr lang="en-US" b="1" i="1" u="sng" dirty="0" smtClean="0">
                <a:solidFill>
                  <a:schemeClr val="accent3">
                    <a:lumMod val="50000"/>
                  </a:schemeClr>
                </a:solidFill>
                <a:effectLst>
                  <a:outerShdw blurRad="38100" dist="38100" dir="2700000" algn="tl">
                    <a:srgbClr val="000000">
                      <a:alpha val="43137"/>
                    </a:srgbClr>
                  </a:outerShdw>
                </a:effectLst>
              </a:rPr>
              <a:t>The Oregon Treaty </a:t>
            </a:r>
            <a:r>
              <a:rPr lang="en-US" dirty="0" smtClean="0"/>
              <a:t>was negotiated with England to take the southern portion of the Oregon Country – after Polk had threatened war with England by using his Election of1844 motto, </a:t>
            </a:r>
            <a:r>
              <a:rPr lang="en-US" b="1" i="1" u="sng" dirty="0" smtClean="0">
                <a:solidFill>
                  <a:schemeClr val="accent3">
                    <a:lumMod val="50000"/>
                  </a:schemeClr>
                </a:solidFill>
                <a:effectLst>
                  <a:outerShdw blurRad="38100" dist="38100" dir="2700000" algn="tl">
                    <a:srgbClr val="000000">
                      <a:alpha val="43137"/>
                    </a:srgbClr>
                  </a:outerShdw>
                </a:effectLst>
              </a:rPr>
              <a:t>“54° 40’ or Fight!” </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38122" y="901169"/>
            <a:ext cx="5949078" cy="4051272"/>
          </a:xfrm>
        </p:spPr>
      </p:pic>
      <p:sp>
        <p:nvSpPr>
          <p:cNvPr id="4" name="Rounded Rectangle 3"/>
          <p:cNvSpPr/>
          <p:nvPr/>
        </p:nvSpPr>
        <p:spPr>
          <a:xfrm>
            <a:off x="5808372" y="4790941"/>
            <a:ext cx="6156101" cy="166137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James K. Polk was on of the most successful – and violently aggressive – Presidents in United States history.  During his Presidency, Texas became a state, the Mexican-American War was won, the Treaty of Guadalupe-Hidalgo gave us the Mexican Cession lands (including California) and the British were pressed to sign the Oregon Treaty.</a:t>
            </a:r>
            <a:endParaRPr lang="en-US" dirty="0"/>
          </a:p>
        </p:txBody>
      </p:sp>
    </p:spTree>
    <p:extLst>
      <p:ext uri="{BB962C8B-B14F-4D97-AF65-F5344CB8AC3E}">
        <p14:creationId xmlns:p14="http://schemas.microsoft.com/office/powerpoint/2010/main" val="9525800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#38.  </a:t>
            </a:r>
            <a:r>
              <a:rPr lang="en-US" b="1" i="1" u="sng" dirty="0" smtClean="0">
                <a:solidFill>
                  <a:schemeClr val="accent3">
                    <a:lumMod val="50000"/>
                  </a:schemeClr>
                </a:solidFill>
              </a:rPr>
              <a:t>The 49ers</a:t>
            </a:r>
            <a:endParaRPr lang="en-US" b="1" i="1" u="sng" dirty="0">
              <a:solidFill>
                <a:schemeClr val="accent3">
                  <a:lumMod val="50000"/>
                </a:schemeClr>
              </a:solidFill>
            </a:endParaRPr>
          </a:p>
        </p:txBody>
      </p:sp>
      <p:sp>
        <p:nvSpPr>
          <p:cNvPr id="3" name="Content Placeholder 2"/>
          <p:cNvSpPr>
            <a:spLocks noGrp="1"/>
          </p:cNvSpPr>
          <p:nvPr>
            <p:ph sz="half" idx="1"/>
          </p:nvPr>
        </p:nvSpPr>
        <p:spPr>
          <a:xfrm>
            <a:off x="1024128" y="1918952"/>
            <a:ext cx="4754880" cy="4390408"/>
          </a:xfrm>
        </p:spPr>
        <p:txBody>
          <a:bodyPr/>
          <a:lstStyle/>
          <a:p>
            <a:r>
              <a:rPr lang="en-US" dirty="0" smtClean="0"/>
              <a:t>Immediately after the United States acquired California, gold was discovered in the fertile valley of the state on John Sutter’s land – Sutter’s Mill.  A flood of prospectors came into California in 1849 known as the </a:t>
            </a:r>
            <a:r>
              <a:rPr lang="en-US" b="1" i="1" u="sng" dirty="0" smtClean="0">
                <a:solidFill>
                  <a:schemeClr val="accent3">
                    <a:lumMod val="50000"/>
                  </a:schemeClr>
                </a:solidFill>
                <a:effectLst>
                  <a:outerShdw blurRad="38100" dist="38100" dir="2700000" algn="tl">
                    <a:srgbClr val="000000">
                      <a:alpha val="43137"/>
                    </a:srgbClr>
                  </a:outerShdw>
                </a:effectLst>
              </a:rPr>
              <a:t>Forty-Niners</a:t>
            </a:r>
            <a:r>
              <a:rPr lang="en-US" dirty="0" smtClean="0"/>
              <a:t>.  In just over a year, California would be populated by over 50,000 Americans and it would apply for statehood as a free state: the mostly poor, white prospectors thought that owning slaves would give an advantage to wealthier men trying to strike it rich!</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2243" y="2021984"/>
            <a:ext cx="5312042" cy="4269346"/>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272838">
            <a:off x="7766978" y="320598"/>
            <a:ext cx="3295974" cy="2050096"/>
          </a:xfrm>
        </p:spPr>
      </p:pic>
    </p:spTree>
    <p:extLst>
      <p:ext uri="{BB962C8B-B14F-4D97-AF65-F5344CB8AC3E}">
        <p14:creationId xmlns:p14="http://schemas.microsoft.com/office/powerpoint/2010/main" val="39351911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Antebellum </a:t>
            </a:r>
            <a:r>
              <a:rPr lang="en-US" dirty="0" err="1" smtClean="0"/>
              <a:t>america</a:t>
            </a:r>
            <a:endParaRPr lang="en-US" dirty="0"/>
          </a:p>
        </p:txBody>
      </p:sp>
      <p:sp>
        <p:nvSpPr>
          <p:cNvPr id="6" name="Text Placeholder 5"/>
          <p:cNvSpPr>
            <a:spLocks noGrp="1"/>
          </p:cNvSpPr>
          <p:nvPr>
            <p:ph type="body" idx="1"/>
          </p:nvPr>
        </p:nvSpPr>
        <p:spPr/>
        <p:txBody>
          <a:bodyPr/>
          <a:lstStyle/>
          <a:p>
            <a:r>
              <a:rPr lang="en-US" dirty="0" smtClean="0"/>
              <a:t>THE YEARS BEFORE THE CIVIL WAR, 1850 - 1861</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57417">
            <a:off x="0" y="1275729"/>
            <a:ext cx="3931138" cy="250118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684" y="1371600"/>
            <a:ext cx="3979996" cy="240531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4601" y="803318"/>
            <a:ext cx="2809875" cy="32385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1652" y="825011"/>
            <a:ext cx="2800717" cy="3195114"/>
          </a:xfrm>
          <a:prstGeom prst="rect">
            <a:avLst/>
          </a:prstGeom>
        </p:spPr>
      </p:pic>
    </p:spTree>
    <p:extLst>
      <p:ext uri="{BB962C8B-B14F-4D97-AF65-F5344CB8AC3E}">
        <p14:creationId xmlns:p14="http://schemas.microsoft.com/office/powerpoint/2010/main" val="40748751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#39.  Stephen F. </a:t>
            </a:r>
            <a:r>
              <a:rPr lang="en-US" dirty="0" err="1" smtClean="0"/>
              <a:t>douglas</a:t>
            </a:r>
            <a:r>
              <a:rPr lang="en-US" dirty="0" smtClean="0"/>
              <a:t> and </a:t>
            </a:r>
            <a:br>
              <a:rPr lang="en-US" dirty="0" smtClean="0"/>
            </a:br>
            <a:r>
              <a:rPr lang="en-US" dirty="0" smtClean="0"/>
              <a:t>		the rise of popular sovereignty</a:t>
            </a:r>
            <a:endParaRPr lang="en-US" dirty="0"/>
          </a:p>
        </p:txBody>
      </p:sp>
      <p:sp>
        <p:nvSpPr>
          <p:cNvPr id="5" name="Content Placeholder 4"/>
          <p:cNvSpPr>
            <a:spLocks noGrp="1"/>
          </p:cNvSpPr>
          <p:nvPr>
            <p:ph sz="half" idx="1"/>
          </p:nvPr>
        </p:nvSpPr>
        <p:spPr>
          <a:xfrm>
            <a:off x="953037" y="1983345"/>
            <a:ext cx="5434884" cy="4597759"/>
          </a:xfrm>
        </p:spPr>
        <p:txBody>
          <a:bodyPr>
            <a:normAutofit lnSpcReduction="10000"/>
          </a:bodyPr>
          <a:lstStyle/>
          <a:p>
            <a:r>
              <a:rPr lang="en-US" dirty="0" smtClean="0"/>
              <a:t>Stephen F. Douglas – diminutive in stature, but called the “Giant of Illinois” – was responsible for the advance of </a:t>
            </a:r>
            <a:r>
              <a:rPr lang="en-US" b="1" i="1" u="sng" dirty="0" smtClean="0">
                <a:effectLst>
                  <a:outerShdw blurRad="38100" dist="38100" dir="2700000" algn="tl">
                    <a:srgbClr val="000000">
                      <a:alpha val="43137"/>
                    </a:srgbClr>
                  </a:outerShdw>
                </a:effectLst>
              </a:rPr>
              <a:t>“popular sovereignty” </a:t>
            </a:r>
            <a:r>
              <a:rPr lang="en-US" dirty="0" smtClean="0"/>
              <a:t>as a solution to the slavery issue.  When he helped to grease the wheels to allow the </a:t>
            </a:r>
            <a:r>
              <a:rPr lang="en-US" b="1" i="1" u="sng" dirty="0" smtClean="0">
                <a:effectLst>
                  <a:outerShdw blurRad="38100" dist="38100" dir="2700000" algn="tl">
                    <a:srgbClr val="000000">
                      <a:alpha val="43137"/>
                    </a:srgbClr>
                  </a:outerShdw>
                </a:effectLst>
              </a:rPr>
              <a:t>Compromise of 1850</a:t>
            </a:r>
            <a:r>
              <a:rPr lang="en-US" dirty="0" smtClean="0"/>
              <a:t> to pass the Senate, he suggested popular sovereignty as a method to determine the future of slavery in the Western territories of New Mexico and Utah.  Now, in 1854, he proposed that popular sovereignty be used in </a:t>
            </a:r>
            <a:r>
              <a:rPr lang="en-US" b="1" i="1" u="sng" dirty="0" smtClean="0">
                <a:effectLst>
                  <a:outerShdw blurRad="38100" dist="38100" dir="2700000" algn="tl">
                    <a:srgbClr val="000000">
                      <a:alpha val="43137"/>
                    </a:srgbClr>
                  </a:outerShdw>
                </a:effectLst>
              </a:rPr>
              <a:t>Kansas and Nebraska Territories</a:t>
            </a:r>
            <a:r>
              <a:rPr lang="en-US" dirty="0" smtClean="0"/>
              <a:t>.  There was one huge problem with that, though!  In 1820, the </a:t>
            </a:r>
            <a:r>
              <a:rPr lang="en-US" b="1" i="1" u="sng" dirty="0" smtClean="0">
                <a:effectLst>
                  <a:outerShdw blurRad="38100" dist="38100" dir="2700000" algn="tl">
                    <a:srgbClr val="000000">
                      <a:alpha val="43137"/>
                    </a:srgbClr>
                  </a:outerShdw>
                </a:effectLst>
              </a:rPr>
              <a:t>Missouri Compromise </a:t>
            </a:r>
            <a:r>
              <a:rPr lang="en-US" dirty="0" smtClean="0"/>
              <a:t>had determined that no slavery would be allowed in the Louisiana Purchase lands above the </a:t>
            </a:r>
            <a:r>
              <a:rPr lang="en-US" b="1" i="1" u="sng" dirty="0" smtClean="0">
                <a:effectLst>
                  <a:outerShdw blurRad="38100" dist="38100" dir="2700000" algn="tl">
                    <a:srgbClr val="000000">
                      <a:alpha val="43137"/>
                    </a:srgbClr>
                  </a:outerShdw>
                </a:effectLst>
              </a:rPr>
              <a:t>36° 30’ N Line of latitude.</a:t>
            </a:r>
            <a:r>
              <a:rPr lang="en-US" dirty="0" smtClean="0"/>
              <a:t>  Abolitionists protested the reversal!</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40398" y="1883152"/>
            <a:ext cx="5588469" cy="4403713"/>
          </a:xfrm>
        </p:spPr>
      </p:pic>
    </p:spTree>
    <p:extLst>
      <p:ext uri="{BB962C8B-B14F-4D97-AF65-F5344CB8AC3E}">
        <p14:creationId xmlns:p14="http://schemas.microsoft.com/office/powerpoint/2010/main" val="8880462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#40.  Harriet </a:t>
            </a:r>
            <a:r>
              <a:rPr lang="en-US" dirty="0" err="1" smtClean="0"/>
              <a:t>beecher</a:t>
            </a:r>
            <a:r>
              <a:rPr lang="en-US" dirty="0" smtClean="0"/>
              <a:t> </a:t>
            </a:r>
            <a:r>
              <a:rPr lang="en-US" dirty="0" err="1" smtClean="0"/>
              <a:t>stowe</a:t>
            </a:r>
            <a:r>
              <a:rPr lang="en-US" dirty="0" smtClean="0"/>
              <a:t> &amp; </a:t>
            </a:r>
            <a:br>
              <a:rPr lang="en-US" dirty="0" smtClean="0"/>
            </a:br>
            <a:r>
              <a:rPr lang="en-US" dirty="0"/>
              <a:t>	</a:t>
            </a:r>
            <a:r>
              <a:rPr lang="en-US" dirty="0" smtClean="0"/>
              <a:t>				</a:t>
            </a:r>
            <a:r>
              <a:rPr lang="en-US" i="1" u="sng" dirty="0" smtClean="0"/>
              <a:t>Uncle tom’s cabin</a:t>
            </a:r>
            <a:endParaRPr lang="en-US" i="1" u="sng" dirty="0"/>
          </a:p>
        </p:txBody>
      </p:sp>
      <p:sp>
        <p:nvSpPr>
          <p:cNvPr id="3" name="Content Placeholder 2"/>
          <p:cNvSpPr>
            <a:spLocks noGrp="1"/>
          </p:cNvSpPr>
          <p:nvPr>
            <p:ph sz="half" idx="1"/>
          </p:nvPr>
        </p:nvSpPr>
        <p:spPr>
          <a:xfrm>
            <a:off x="1024127" y="2099256"/>
            <a:ext cx="6342587" cy="4210104"/>
          </a:xfrm>
        </p:spPr>
        <p:txBody>
          <a:bodyPr>
            <a:normAutofit/>
          </a:bodyPr>
          <a:lstStyle/>
          <a:p>
            <a:r>
              <a:rPr lang="en-US" dirty="0" smtClean="0"/>
              <a:t>Abraham Lincoln called Harriet Beecher Stowe, </a:t>
            </a:r>
          </a:p>
          <a:p>
            <a:r>
              <a:rPr lang="en-US" sz="2800" dirty="0" smtClean="0">
                <a:latin typeface="Narkisim" panose="020E0502050101010101" pitchFamily="34" charset="-79"/>
                <a:cs typeface="Narkisim" panose="020E0502050101010101" pitchFamily="34" charset="-79"/>
              </a:rPr>
              <a:t>“The little lady that started this great war.” </a:t>
            </a:r>
          </a:p>
          <a:p>
            <a:pPr>
              <a:buFont typeface="Wingdings" panose="05000000000000000000" pitchFamily="2" charset="2"/>
              <a:buChar char="q"/>
            </a:pPr>
            <a:r>
              <a:rPr lang="en-US" dirty="0">
                <a:cs typeface="Narkisim" panose="020E0502050101010101" pitchFamily="34" charset="-79"/>
              </a:rPr>
              <a:t> </a:t>
            </a:r>
            <a:r>
              <a:rPr lang="en-US" dirty="0" smtClean="0">
                <a:cs typeface="Narkisim" panose="020E0502050101010101" pitchFamily="34" charset="-79"/>
              </a:rPr>
              <a:t>Harriet Beecher Stowe wrote the novel </a:t>
            </a:r>
            <a:r>
              <a:rPr lang="en-US" b="1" i="1" u="sng" dirty="0" smtClean="0">
                <a:effectLst>
                  <a:outerShdw blurRad="38100" dist="38100" dir="2700000" algn="tl">
                    <a:srgbClr val="000000">
                      <a:alpha val="43137"/>
                    </a:srgbClr>
                  </a:outerShdw>
                </a:effectLst>
                <a:cs typeface="Narkisim" panose="020E0502050101010101" pitchFamily="34" charset="-79"/>
              </a:rPr>
              <a:t>Uncles Tom’s Cabin</a:t>
            </a:r>
            <a:r>
              <a:rPr lang="en-US" dirty="0" smtClean="0">
                <a:cs typeface="Narkisim" panose="020E0502050101010101" pitchFamily="34" charset="-79"/>
              </a:rPr>
              <a:t>, which was a best-seller. </a:t>
            </a:r>
            <a:endParaRPr lang="en-US" dirty="0">
              <a:cs typeface="Narkisim" panose="020E0502050101010101" pitchFamily="34" charset="-79"/>
            </a:endParaRPr>
          </a:p>
          <a:p>
            <a:pPr>
              <a:buFont typeface="Wingdings" panose="05000000000000000000" pitchFamily="2" charset="2"/>
              <a:buChar char="q"/>
            </a:pPr>
            <a:r>
              <a:rPr lang="en-US" dirty="0" smtClean="0">
                <a:cs typeface="Narkisim" panose="020E0502050101010101" pitchFamily="34" charset="-79"/>
              </a:rPr>
              <a:t>The novel exposed the cruelty of slavery and advanced an abolitionist theme.  It also decried both Southerners and Northerners as being complicit in the crime of slavery. </a:t>
            </a:r>
            <a:endParaRPr lang="en-US" dirty="0">
              <a:cs typeface="Narkisim" panose="020E0502050101010101" pitchFamily="34" charset="-79"/>
            </a:endParaRPr>
          </a:p>
          <a:p>
            <a:pPr>
              <a:buFont typeface="Wingdings" panose="05000000000000000000" pitchFamily="2" charset="2"/>
              <a:buChar char="q"/>
            </a:pPr>
            <a:r>
              <a:rPr lang="en-US" dirty="0" smtClean="0">
                <a:cs typeface="Narkisim" panose="020E0502050101010101" pitchFamily="34" charset="-79"/>
              </a:rPr>
              <a:t>This was one of the first efforts to make </a:t>
            </a:r>
            <a:r>
              <a:rPr lang="en-US" b="1" i="1" u="sng" dirty="0" smtClean="0">
                <a:effectLst>
                  <a:outerShdw blurRad="38100" dist="38100" dir="2700000" algn="tl">
                    <a:srgbClr val="000000">
                      <a:alpha val="43137"/>
                    </a:srgbClr>
                  </a:outerShdw>
                </a:effectLst>
                <a:cs typeface="Narkisim" panose="020E0502050101010101" pitchFamily="34" charset="-79"/>
              </a:rPr>
              <a:t>abolitionism</a:t>
            </a:r>
            <a:r>
              <a:rPr lang="en-US" dirty="0" smtClean="0">
                <a:cs typeface="Narkisim" panose="020E0502050101010101" pitchFamily="34" charset="-79"/>
              </a:rPr>
              <a:t>, which had always been considered a radical stance, more mainstream. </a:t>
            </a:r>
            <a:endParaRPr lang="en-US" dirty="0">
              <a:cs typeface="Narkisim" panose="020E0502050101010101" pitchFamily="34" charset="-79"/>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01569" y="2118575"/>
            <a:ext cx="3526169" cy="4022725"/>
          </a:xfrm>
        </p:spPr>
      </p:pic>
    </p:spTree>
    <p:extLst>
      <p:ext uri="{BB962C8B-B14F-4D97-AF65-F5344CB8AC3E}">
        <p14:creationId xmlns:p14="http://schemas.microsoft.com/office/powerpoint/2010/main" val="29615960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368251"/>
          </a:xfrm>
          <a:prstGeom prst="rect">
            <a:avLst/>
          </a:prstGeom>
        </p:spPr>
      </p:pic>
      <p:sp>
        <p:nvSpPr>
          <p:cNvPr id="2" name="Title 1"/>
          <p:cNvSpPr>
            <a:spLocks noGrp="1"/>
          </p:cNvSpPr>
          <p:nvPr>
            <p:ph type="title"/>
          </p:nvPr>
        </p:nvSpPr>
        <p:spPr>
          <a:xfrm>
            <a:off x="1165795" y="353396"/>
            <a:ext cx="9720072" cy="1499616"/>
          </a:xfrm>
        </p:spPr>
        <p:txBody>
          <a:bodyPr/>
          <a:lstStyle/>
          <a:p>
            <a:r>
              <a:rPr lang="en-US" dirty="0" smtClean="0"/>
              <a:t>#41.  Abolitionists Vs. “Jayhawkers” </a:t>
            </a:r>
            <a:br>
              <a:rPr lang="en-US" dirty="0" smtClean="0"/>
            </a:br>
            <a:r>
              <a:rPr lang="en-US" dirty="0"/>
              <a:t>	</a:t>
            </a:r>
            <a:r>
              <a:rPr lang="en-US" dirty="0" smtClean="0"/>
              <a:t>				in “bleeding Kansas”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7283" y="1745853"/>
            <a:ext cx="3312616" cy="2169324"/>
          </a:xfrm>
          <a:prstGeom prst="rect">
            <a:avLst/>
          </a:prstGeom>
        </p:spPr>
      </p:pic>
      <p:sp>
        <p:nvSpPr>
          <p:cNvPr id="8" name="Rounded Rectangle 7"/>
          <p:cNvSpPr/>
          <p:nvPr/>
        </p:nvSpPr>
        <p:spPr>
          <a:xfrm>
            <a:off x="180302" y="1571221"/>
            <a:ext cx="5486401" cy="528677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285750" indent="-285750">
              <a:buFont typeface="Wingdings" panose="05000000000000000000" pitchFamily="2" charset="2"/>
              <a:buChar char="q"/>
            </a:pPr>
            <a:r>
              <a:rPr lang="en-US" dirty="0"/>
              <a:t>“Bleeding Kansas” was a miniature version of the Civil War which took place in Kansas starting immediately after the </a:t>
            </a:r>
            <a:r>
              <a:rPr lang="en-US" b="1" i="1" u="sng" dirty="0">
                <a:effectLst>
                  <a:outerShdw blurRad="38100" dist="38100" dir="2700000" algn="tl">
                    <a:srgbClr val="000000">
                      <a:alpha val="43137"/>
                    </a:srgbClr>
                  </a:outerShdw>
                </a:effectLst>
              </a:rPr>
              <a:t>Kansas-Nebraska Act </a:t>
            </a:r>
            <a:r>
              <a:rPr lang="en-US" dirty="0"/>
              <a:t>was passed.  </a:t>
            </a:r>
          </a:p>
          <a:p>
            <a:pPr marL="285750" indent="-285750">
              <a:buFont typeface="Wingdings" panose="05000000000000000000" pitchFamily="2" charset="2"/>
              <a:buChar char="q"/>
            </a:pPr>
            <a:r>
              <a:rPr lang="en-US" dirty="0"/>
              <a:t>Abolitionists like </a:t>
            </a:r>
            <a:r>
              <a:rPr lang="en-US" b="1" i="1" u="sng" dirty="0">
                <a:effectLst>
                  <a:outerShdw blurRad="38100" dist="38100" dir="2700000" algn="tl">
                    <a:srgbClr val="000000">
                      <a:alpha val="43137"/>
                    </a:srgbClr>
                  </a:outerShdw>
                </a:effectLst>
              </a:rPr>
              <a:t>John Brown </a:t>
            </a:r>
            <a:r>
              <a:rPr lang="en-US" dirty="0"/>
              <a:t>came out as settlers intent upon voting down slavery – and using </a:t>
            </a:r>
            <a:r>
              <a:rPr lang="en-US" b="1" i="1" u="sng" dirty="0">
                <a:effectLst>
                  <a:outerShdw blurRad="38100" dist="38100" dir="2700000" algn="tl">
                    <a:srgbClr val="000000">
                      <a:alpha val="43137"/>
                    </a:srgbClr>
                  </a:outerShdw>
                </a:effectLst>
              </a:rPr>
              <a:t>violence</a:t>
            </a:r>
            <a:r>
              <a:rPr lang="en-US" dirty="0"/>
              <a:t> to intimidate pro-slavery men as he did at </a:t>
            </a:r>
            <a:r>
              <a:rPr lang="en-US" b="1" i="1" u="sng" dirty="0">
                <a:effectLst>
                  <a:outerShdw blurRad="38100" dist="38100" dir="2700000" algn="tl">
                    <a:srgbClr val="000000">
                      <a:alpha val="43137"/>
                    </a:srgbClr>
                  </a:outerShdw>
                </a:effectLst>
              </a:rPr>
              <a:t>Pottawattamie Creek</a:t>
            </a:r>
            <a:r>
              <a:rPr lang="en-US" dirty="0"/>
              <a:t>.</a:t>
            </a:r>
          </a:p>
          <a:p>
            <a:pPr marL="285750" indent="-285750">
              <a:buFont typeface="Wingdings" panose="05000000000000000000" pitchFamily="2" charset="2"/>
              <a:buChar char="q"/>
            </a:pPr>
            <a:r>
              <a:rPr lang="en-US" dirty="0"/>
              <a:t>On the other side, </a:t>
            </a:r>
            <a:r>
              <a:rPr lang="en-US" b="1" i="1" u="sng" dirty="0">
                <a:effectLst>
                  <a:outerShdw blurRad="38100" dist="38100" dir="2700000" algn="tl">
                    <a:srgbClr val="000000">
                      <a:alpha val="43137"/>
                    </a:srgbClr>
                  </a:outerShdw>
                </a:effectLst>
              </a:rPr>
              <a:t>pro-slavery Jayhawkers </a:t>
            </a:r>
            <a:r>
              <a:rPr lang="en-US" dirty="0"/>
              <a:t>flooded in from the slave state of Missouri.  The violence from both sides resulted in deaths, and men in Congress began to wear side arms to work.  Tensions were so high that in one infamous incident, </a:t>
            </a:r>
            <a:r>
              <a:rPr lang="en-US" b="1" i="1" u="sng" dirty="0">
                <a:effectLst>
                  <a:outerShdw blurRad="38100" dist="38100" dir="2700000" algn="tl">
                    <a:srgbClr val="000000">
                      <a:alpha val="43137"/>
                    </a:srgbClr>
                  </a:outerShdw>
                </a:effectLst>
              </a:rPr>
              <a:t>abolitionist Senator Charles Sumner was savagely beaten by South Carolina representative Preston Brooks</a:t>
            </a:r>
            <a:r>
              <a:rPr lang="en-US" dirty="0"/>
              <a:t>.  </a:t>
            </a:r>
          </a:p>
        </p:txBody>
      </p:sp>
      <p:sp>
        <p:nvSpPr>
          <p:cNvPr id="9" name="Rounded Rectangle 8"/>
          <p:cNvSpPr/>
          <p:nvPr/>
        </p:nvSpPr>
        <p:spPr>
          <a:xfrm>
            <a:off x="8667283" y="3754191"/>
            <a:ext cx="3312616" cy="46041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200" dirty="0" smtClean="0"/>
              <a:t>South Carolina Representative Preston Brooks canes Senator Charles Sumner of Massachusetts. </a:t>
            </a:r>
            <a:endParaRPr lang="en-US" sz="1200" dirty="0"/>
          </a:p>
        </p:txBody>
      </p:sp>
      <p:sp>
        <p:nvSpPr>
          <p:cNvPr id="10" name="Right Arrow 9"/>
          <p:cNvSpPr/>
          <p:nvPr/>
        </p:nvSpPr>
        <p:spPr>
          <a:xfrm rot="19517215">
            <a:off x="4905220" y="4511199"/>
            <a:ext cx="4914060" cy="266655"/>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185192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037522"/>
          </a:xfrm>
        </p:spPr>
        <p:txBody>
          <a:bodyPr/>
          <a:lstStyle/>
          <a:p>
            <a:r>
              <a:rPr lang="en-US" dirty="0" smtClean="0"/>
              <a:t>#42.  Dred </a:t>
            </a:r>
            <a:r>
              <a:rPr lang="en-US" dirty="0" err="1" smtClean="0"/>
              <a:t>scott</a:t>
            </a:r>
            <a:endParaRPr lang="en-US" dirty="0"/>
          </a:p>
        </p:txBody>
      </p:sp>
      <p:sp>
        <p:nvSpPr>
          <p:cNvPr id="3" name="Content Placeholder 2"/>
          <p:cNvSpPr>
            <a:spLocks noGrp="1"/>
          </p:cNvSpPr>
          <p:nvPr>
            <p:ph sz="half" idx="1"/>
          </p:nvPr>
        </p:nvSpPr>
        <p:spPr>
          <a:xfrm>
            <a:off x="927279" y="1687133"/>
            <a:ext cx="5473521" cy="4829578"/>
          </a:xfrm>
        </p:spPr>
        <p:txBody>
          <a:bodyPr>
            <a:normAutofit/>
          </a:bodyPr>
          <a:lstStyle/>
          <a:p>
            <a:r>
              <a:rPr lang="en-US" dirty="0" smtClean="0"/>
              <a:t>In 1857, Dred Scott attempted to sue for his freedom from slavery.  He claimed that since he had lived on Northern soil, in a state where slavery was illegal, he must be a free man.</a:t>
            </a:r>
          </a:p>
          <a:p>
            <a:r>
              <a:rPr lang="en-US" dirty="0" smtClean="0"/>
              <a:t>In the case of </a:t>
            </a:r>
            <a:r>
              <a:rPr lang="en-US" b="1" i="1" u="sng" dirty="0" smtClean="0">
                <a:effectLst>
                  <a:outerShdw blurRad="38100" dist="38100" dir="2700000" algn="tl">
                    <a:srgbClr val="000000">
                      <a:alpha val="43137"/>
                    </a:srgbClr>
                  </a:outerShdw>
                </a:effectLst>
              </a:rPr>
              <a:t>Dred Scott V. Sanford</a:t>
            </a:r>
            <a:r>
              <a:rPr lang="en-US" dirty="0" smtClean="0"/>
              <a:t>, the Chief Justice of the Supreme Court Roger Taney ruled that African-Americans had no rights which a white man was bound to respect and determined that </a:t>
            </a:r>
            <a:r>
              <a:rPr lang="en-US" b="1" i="1" u="sng" dirty="0" smtClean="0">
                <a:effectLst>
                  <a:outerShdw blurRad="38100" dist="38100" dir="2700000" algn="tl">
                    <a:srgbClr val="000000">
                      <a:alpha val="43137"/>
                    </a:srgbClr>
                  </a:outerShdw>
                </a:effectLst>
              </a:rPr>
              <a:t>the rights of Southern </a:t>
            </a:r>
            <a:r>
              <a:rPr lang="en-US" b="1" i="1" u="sng" dirty="0" err="1" smtClean="0">
                <a:effectLst>
                  <a:outerShdw blurRad="38100" dist="38100" dir="2700000" algn="tl">
                    <a:srgbClr val="000000">
                      <a:alpha val="43137"/>
                    </a:srgbClr>
                  </a:outerShdw>
                </a:effectLst>
              </a:rPr>
              <a:t>slaveowners</a:t>
            </a:r>
            <a:r>
              <a:rPr lang="en-US" b="1" i="1" u="sng" dirty="0" smtClean="0">
                <a:effectLst>
                  <a:outerShdw blurRad="38100" dist="38100" dir="2700000" algn="tl">
                    <a:srgbClr val="000000">
                      <a:alpha val="43137"/>
                    </a:srgbClr>
                  </a:outerShdw>
                </a:effectLst>
              </a:rPr>
              <a:t> were protected and inviolable</a:t>
            </a:r>
            <a:r>
              <a:rPr lang="en-US" dirty="0" smtClean="0"/>
              <a:t>.  Slavery was </a:t>
            </a:r>
            <a:r>
              <a:rPr lang="en-US" b="1" i="1" u="sng" dirty="0" smtClean="0">
                <a:effectLst>
                  <a:outerShdw blurRad="38100" dist="38100" dir="2700000" algn="tl">
                    <a:srgbClr val="000000">
                      <a:alpha val="43137"/>
                    </a:srgbClr>
                  </a:outerShdw>
                </a:effectLst>
              </a:rPr>
              <a:t>legal</a:t>
            </a:r>
            <a:r>
              <a:rPr lang="en-US" dirty="0" smtClean="0"/>
              <a:t> everywhere: in the South, in the Western Territories, and even in the Northern states.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50621" y="618186"/>
            <a:ext cx="4978121" cy="5679582"/>
          </a:xfrm>
        </p:spPr>
      </p:pic>
    </p:spTree>
    <p:extLst>
      <p:ext uri="{BB962C8B-B14F-4D97-AF65-F5344CB8AC3E}">
        <p14:creationId xmlns:p14="http://schemas.microsoft.com/office/powerpoint/2010/main" val="2777319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#43.  John brown’s raid on </a:t>
            </a:r>
            <a:br>
              <a:rPr lang="en-US" dirty="0" smtClean="0"/>
            </a:br>
            <a:r>
              <a:rPr lang="en-US" dirty="0"/>
              <a:t>	</a:t>
            </a:r>
            <a:r>
              <a:rPr lang="en-US" dirty="0" smtClean="0"/>
              <a:t>			Harper’s ferry, Virginia</a:t>
            </a:r>
            <a:endParaRPr lang="en-US" dirty="0"/>
          </a:p>
        </p:txBody>
      </p:sp>
      <p:sp>
        <p:nvSpPr>
          <p:cNvPr id="3" name="Content Placeholder 2"/>
          <p:cNvSpPr>
            <a:spLocks noGrp="1"/>
          </p:cNvSpPr>
          <p:nvPr>
            <p:ph sz="half" idx="1"/>
          </p:nvPr>
        </p:nvSpPr>
        <p:spPr>
          <a:xfrm>
            <a:off x="991673" y="2240924"/>
            <a:ext cx="6426557" cy="4068436"/>
          </a:xfrm>
        </p:spPr>
        <p:txBody>
          <a:bodyPr>
            <a:normAutofit lnSpcReduction="10000"/>
          </a:bodyPr>
          <a:lstStyle/>
          <a:p>
            <a:pPr>
              <a:buFont typeface="Wingdings" panose="05000000000000000000" pitchFamily="2" charset="2"/>
              <a:buChar char="q"/>
            </a:pPr>
            <a:r>
              <a:rPr lang="en-US" dirty="0" smtClean="0"/>
              <a:t>  In 1859, John Brown attempted to start a slave revolt in Virginia be taking control of the </a:t>
            </a:r>
            <a:r>
              <a:rPr lang="en-US" b="1" i="1" u="sng" dirty="0" smtClean="0">
                <a:effectLst>
                  <a:outerShdw blurRad="38100" dist="38100" dir="2700000" algn="tl">
                    <a:srgbClr val="000000">
                      <a:alpha val="43137"/>
                    </a:srgbClr>
                  </a:outerShdw>
                </a:effectLst>
              </a:rPr>
              <a:t>federal arsenal at Harper’s Ferry, VA</a:t>
            </a:r>
            <a:r>
              <a:rPr lang="en-US" dirty="0" smtClean="0"/>
              <a:t>.</a:t>
            </a:r>
          </a:p>
          <a:p>
            <a:pPr>
              <a:buFont typeface="Wingdings" panose="05000000000000000000" pitchFamily="2" charset="2"/>
              <a:buChar char="q"/>
            </a:pPr>
            <a:r>
              <a:rPr lang="en-US" dirty="0" smtClean="0"/>
              <a:t>  The slaves never rose up, and John Brown and his followers were captured.  John Brown was </a:t>
            </a:r>
            <a:r>
              <a:rPr lang="en-US" b="1" i="1" u="sng" dirty="0" smtClean="0">
                <a:effectLst>
                  <a:outerShdw blurRad="38100" dist="38100" dir="2700000" algn="tl">
                    <a:srgbClr val="000000">
                      <a:alpha val="43137"/>
                    </a:srgbClr>
                  </a:outerShdw>
                </a:effectLst>
              </a:rPr>
              <a:t>executed</a:t>
            </a:r>
            <a:r>
              <a:rPr lang="en-US" dirty="0" smtClean="0"/>
              <a:t> by the state of Virginia for treason.</a:t>
            </a:r>
          </a:p>
          <a:p>
            <a:pPr>
              <a:buFont typeface="Wingdings" panose="05000000000000000000" pitchFamily="2" charset="2"/>
              <a:buChar char="q"/>
            </a:pPr>
            <a:r>
              <a:rPr lang="en-US" dirty="0"/>
              <a:t> </a:t>
            </a:r>
            <a:r>
              <a:rPr lang="en-US" dirty="0" smtClean="0"/>
              <a:t> In the </a:t>
            </a:r>
            <a:r>
              <a:rPr lang="en-US" b="1" i="1" u="sng" dirty="0" smtClean="0">
                <a:effectLst>
                  <a:outerShdw blurRad="38100" dist="38100" dir="2700000" algn="tl">
                    <a:srgbClr val="000000">
                      <a:alpha val="43137"/>
                    </a:srgbClr>
                  </a:outerShdw>
                </a:effectLst>
              </a:rPr>
              <a:t>Southern States</a:t>
            </a:r>
            <a:r>
              <a:rPr lang="en-US" dirty="0" smtClean="0"/>
              <a:t>, John Brown’s death was </a:t>
            </a:r>
            <a:r>
              <a:rPr lang="en-US" b="1" i="1" u="sng" dirty="0" smtClean="0">
                <a:effectLst>
                  <a:outerShdw blurRad="38100" dist="38100" dir="2700000" algn="tl">
                    <a:srgbClr val="000000">
                      <a:alpha val="43137"/>
                    </a:srgbClr>
                  </a:outerShdw>
                </a:effectLst>
              </a:rPr>
              <a:t>celebrated as justice</a:t>
            </a:r>
            <a:r>
              <a:rPr lang="en-US" dirty="0" smtClean="0"/>
              <a:t>, and parties were held.</a:t>
            </a:r>
          </a:p>
          <a:p>
            <a:pPr>
              <a:buFont typeface="Wingdings" panose="05000000000000000000" pitchFamily="2" charset="2"/>
              <a:buChar char="q"/>
            </a:pPr>
            <a:r>
              <a:rPr lang="en-US" dirty="0"/>
              <a:t> </a:t>
            </a:r>
            <a:r>
              <a:rPr lang="en-US" dirty="0" smtClean="0"/>
              <a:t> In the </a:t>
            </a:r>
            <a:r>
              <a:rPr lang="en-US" b="1" i="1" u="sng" dirty="0" smtClean="0">
                <a:effectLst>
                  <a:outerShdw blurRad="38100" dist="38100" dir="2700000" algn="tl">
                    <a:srgbClr val="000000">
                      <a:alpha val="43137"/>
                    </a:srgbClr>
                  </a:outerShdw>
                </a:effectLst>
              </a:rPr>
              <a:t>Northern States</a:t>
            </a:r>
            <a:r>
              <a:rPr lang="en-US" dirty="0" smtClean="0"/>
              <a:t>, John Brown was mourned as a martyr and </a:t>
            </a:r>
            <a:r>
              <a:rPr lang="en-US" b="1" i="1" u="sng" dirty="0" smtClean="0">
                <a:effectLst>
                  <a:outerShdw blurRad="38100" dist="38100" dir="2700000" algn="tl">
                    <a:srgbClr val="000000">
                      <a:alpha val="43137"/>
                    </a:srgbClr>
                  </a:outerShdw>
                </a:effectLst>
              </a:rPr>
              <a:t>church bells tolled in his honor</a:t>
            </a:r>
            <a:r>
              <a:rPr lang="en-US" dirty="0" smtClean="0"/>
              <a:t>.</a:t>
            </a:r>
          </a:p>
          <a:p>
            <a:pPr>
              <a:buFont typeface="Wingdings" panose="05000000000000000000" pitchFamily="2" charset="2"/>
              <a:buChar char="q"/>
            </a:pPr>
            <a:r>
              <a:rPr lang="en-US" dirty="0"/>
              <a:t> </a:t>
            </a:r>
            <a:r>
              <a:rPr lang="en-US" dirty="0" smtClean="0"/>
              <a:t> The division between the states was a signal that the Civil War was near.</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65021" y="2247363"/>
            <a:ext cx="3509867" cy="4022725"/>
          </a:xfrm>
        </p:spPr>
      </p:pic>
    </p:spTree>
    <p:extLst>
      <p:ext uri="{BB962C8B-B14F-4D97-AF65-F5344CB8AC3E}">
        <p14:creationId xmlns:p14="http://schemas.microsoft.com/office/powerpoint/2010/main" val="26278510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William Penn of Pennsylvania</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06077" y="2286000"/>
            <a:ext cx="5791200" cy="4023360"/>
          </a:xfrm>
        </p:spPr>
      </p:pic>
      <p:sp>
        <p:nvSpPr>
          <p:cNvPr id="4" name="Content Placeholder 3"/>
          <p:cNvSpPr>
            <a:spLocks noGrp="1"/>
          </p:cNvSpPr>
          <p:nvPr>
            <p:ph sz="half" idx="2"/>
          </p:nvPr>
        </p:nvSpPr>
        <p:spPr>
          <a:xfrm>
            <a:off x="6624320" y="2273300"/>
            <a:ext cx="4754880" cy="4023360"/>
          </a:xfrm>
        </p:spPr>
        <p:txBody>
          <a:bodyPr>
            <a:normAutofit fontScale="92500"/>
          </a:bodyPr>
          <a:lstStyle/>
          <a:p>
            <a:pPr>
              <a:buFont typeface="Wingdings" panose="05000000000000000000" pitchFamily="2" charset="2"/>
              <a:buChar char="q"/>
            </a:pPr>
            <a:r>
              <a:rPr lang="en-US" dirty="0" smtClean="0"/>
              <a:t>William Penn was a </a:t>
            </a:r>
            <a:r>
              <a:rPr lang="en-US" b="1" i="1" u="sng" dirty="0" smtClean="0">
                <a:effectLst>
                  <a:outerShdw blurRad="38100" dist="38100" dir="2700000" algn="tl">
                    <a:srgbClr val="000000">
                      <a:alpha val="43137"/>
                    </a:srgbClr>
                  </a:outerShdw>
                </a:effectLst>
              </a:rPr>
              <a:t>Quaker</a:t>
            </a:r>
            <a:r>
              <a:rPr lang="en-US" dirty="0" smtClean="0"/>
              <a:t> who was granted land in the New World by the King of England, who owed him a debt.</a:t>
            </a:r>
          </a:p>
          <a:p>
            <a:pPr>
              <a:buFont typeface="Wingdings" panose="05000000000000000000" pitchFamily="2" charset="2"/>
              <a:buChar char="q"/>
            </a:pPr>
            <a:r>
              <a:rPr lang="en-US" dirty="0" smtClean="0"/>
              <a:t>Pennsylvania was a Middle colony which was defined by </a:t>
            </a:r>
            <a:r>
              <a:rPr lang="en-US" b="1" i="1" u="sng" dirty="0" smtClean="0">
                <a:effectLst>
                  <a:outerShdw blurRad="38100" dist="38100" dir="2700000" algn="tl">
                    <a:srgbClr val="000000">
                      <a:alpha val="43137"/>
                    </a:srgbClr>
                  </a:outerShdw>
                </a:effectLst>
              </a:rPr>
              <a:t>religious toleration </a:t>
            </a:r>
            <a:r>
              <a:rPr lang="en-US" dirty="0" smtClean="0"/>
              <a:t>and diversity among its people.</a:t>
            </a:r>
          </a:p>
          <a:p>
            <a:pPr>
              <a:buFont typeface="Wingdings" panose="05000000000000000000" pitchFamily="2" charset="2"/>
              <a:buChar char="q"/>
            </a:pPr>
            <a:r>
              <a:rPr lang="en-US" dirty="0" smtClean="0"/>
              <a:t>Penn was devoted to the idea that all people – regardless of nationality, sex, or skin color, were equal and earnestly tried to treat everyone – even Indians equitably.</a:t>
            </a:r>
          </a:p>
          <a:p>
            <a:pPr>
              <a:buFont typeface="Wingdings" panose="05000000000000000000" pitchFamily="2" charset="2"/>
              <a:buChar char="q"/>
            </a:pPr>
            <a:r>
              <a:rPr lang="en-US" dirty="0" smtClean="0"/>
              <a:t>Most English colonists </a:t>
            </a:r>
            <a:r>
              <a:rPr lang="en-US" b="1" i="1" u="sng" dirty="0" smtClean="0">
                <a:effectLst>
                  <a:outerShdw blurRad="38100" dist="38100" dir="2700000" algn="tl">
                    <a:srgbClr val="000000">
                      <a:alpha val="43137"/>
                    </a:srgbClr>
                  </a:outerShdw>
                </a:effectLst>
              </a:rPr>
              <a:t>encroached upon Indian lands</a:t>
            </a:r>
            <a:r>
              <a:rPr lang="en-US" dirty="0" smtClean="0"/>
              <a:t> and provoked wars of conquest.</a:t>
            </a:r>
            <a:endParaRPr lang="en-US" dirty="0"/>
          </a:p>
        </p:txBody>
      </p:sp>
    </p:spTree>
    <p:extLst>
      <p:ext uri="{BB962C8B-B14F-4D97-AF65-F5344CB8AC3E}">
        <p14:creationId xmlns:p14="http://schemas.microsoft.com/office/powerpoint/2010/main" val="40860986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#44.  Abraham Lincoln's election</a:t>
            </a:r>
            <a:endParaRPr lang="en-US" dirty="0"/>
          </a:p>
        </p:txBody>
      </p:sp>
      <p:sp>
        <p:nvSpPr>
          <p:cNvPr id="3" name="Content Placeholder 2"/>
          <p:cNvSpPr>
            <a:spLocks noGrp="1"/>
          </p:cNvSpPr>
          <p:nvPr>
            <p:ph sz="half" idx="1"/>
          </p:nvPr>
        </p:nvSpPr>
        <p:spPr>
          <a:xfrm>
            <a:off x="1024128" y="1918952"/>
            <a:ext cx="5853190" cy="4390408"/>
          </a:xfrm>
        </p:spPr>
        <p:txBody>
          <a:bodyPr/>
          <a:lstStyle/>
          <a:p>
            <a:pPr>
              <a:buFont typeface="Wingdings" panose="05000000000000000000" pitchFamily="2" charset="2"/>
              <a:buChar char="q"/>
            </a:pPr>
            <a:r>
              <a:rPr lang="en-US" dirty="0" smtClean="0"/>
              <a:t>  Abraham Lincoln was elected President of the United States in 1860, the winner of a four candidate race for the Presidency.</a:t>
            </a:r>
          </a:p>
          <a:p>
            <a:pPr>
              <a:buFont typeface="Wingdings" panose="05000000000000000000" pitchFamily="2" charset="2"/>
              <a:buChar char="q"/>
            </a:pPr>
            <a:r>
              <a:rPr lang="en-US" dirty="0"/>
              <a:t> </a:t>
            </a:r>
            <a:r>
              <a:rPr lang="en-US" dirty="0" smtClean="0"/>
              <a:t> Lincoln’s name </a:t>
            </a:r>
            <a:r>
              <a:rPr lang="en-US" b="1" i="1" u="sng" dirty="0" smtClean="0">
                <a:effectLst>
                  <a:outerShdw blurRad="38100" dist="38100" dir="2700000" algn="tl">
                    <a:srgbClr val="000000">
                      <a:alpha val="43137"/>
                    </a:srgbClr>
                  </a:outerShdw>
                </a:effectLst>
              </a:rPr>
              <a:t>did not even appear on the ballot</a:t>
            </a:r>
            <a:r>
              <a:rPr lang="en-US" dirty="0" smtClean="0"/>
              <a:t> in ten (10) Southern States.</a:t>
            </a:r>
          </a:p>
          <a:p>
            <a:pPr>
              <a:buFont typeface="Wingdings" panose="05000000000000000000" pitchFamily="2" charset="2"/>
              <a:buChar char="q"/>
            </a:pPr>
            <a:r>
              <a:rPr lang="en-US" dirty="0" smtClean="0"/>
              <a:t>When he was elected, </a:t>
            </a:r>
            <a:r>
              <a:rPr lang="en-US" b="1" i="1" u="sng" dirty="0" smtClean="0">
                <a:effectLst>
                  <a:outerShdw blurRad="38100" dist="38100" dir="2700000" algn="tl">
                    <a:srgbClr val="000000">
                      <a:alpha val="43137"/>
                    </a:srgbClr>
                  </a:outerShdw>
                </a:effectLst>
              </a:rPr>
              <a:t>South Carolina seceded </a:t>
            </a:r>
            <a:r>
              <a:rPr lang="en-US" dirty="0" smtClean="0"/>
              <a:t>from the Union – leading seven states, all of which quit the federal union before Lincoln was even sworn into office. </a:t>
            </a:r>
            <a:r>
              <a:rPr lang="en-US" b="1" i="1" u="sng" dirty="0" smtClean="0">
                <a:effectLst>
                  <a:outerShdw blurRad="38100" dist="38100" dir="2700000" algn="tl">
                    <a:srgbClr val="000000">
                      <a:alpha val="43137"/>
                    </a:srgbClr>
                  </a:outerShdw>
                </a:effectLst>
              </a:rPr>
              <a:t>(SC, GA, FL, MS, LA, AL, TX.)</a:t>
            </a:r>
          </a:p>
          <a:p>
            <a:pPr>
              <a:buFont typeface="Wingdings" panose="05000000000000000000" pitchFamily="2" charset="2"/>
              <a:buChar char="q"/>
            </a:pPr>
            <a:r>
              <a:rPr lang="en-US" dirty="0"/>
              <a:t> </a:t>
            </a:r>
            <a:r>
              <a:rPr lang="en-US" dirty="0" smtClean="0"/>
              <a:t>Although Lincoln was not opposed to slavery where it existed, </a:t>
            </a:r>
            <a:r>
              <a:rPr lang="en-US" b="1" i="1" u="sng" dirty="0" smtClean="0">
                <a:effectLst>
                  <a:outerShdw blurRad="38100" dist="38100" dir="2700000" algn="tl">
                    <a:srgbClr val="000000">
                      <a:alpha val="43137"/>
                    </a:srgbClr>
                  </a:outerShdw>
                </a:effectLst>
              </a:rPr>
              <a:t>he was opposed to the expansion of slavery into the West</a:t>
            </a:r>
            <a:r>
              <a:rPr lang="en-US" dirty="0" smtClean="0"/>
              <a:t>.</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68243" y="1970468"/>
            <a:ext cx="4140097" cy="4196590"/>
          </a:xfrm>
        </p:spPr>
      </p:pic>
    </p:spTree>
    <p:extLst>
      <p:ext uri="{BB962C8B-B14F-4D97-AF65-F5344CB8AC3E}">
        <p14:creationId xmlns:p14="http://schemas.microsoft.com/office/powerpoint/2010/main" val="4655277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9984" y="4960137"/>
            <a:ext cx="8059616" cy="1463040"/>
          </a:xfrm>
        </p:spPr>
        <p:txBody>
          <a:bodyPr/>
          <a:lstStyle/>
          <a:p>
            <a:pPr algn="l"/>
            <a:r>
              <a:rPr lang="en-US" dirty="0" smtClean="0"/>
              <a:t>The civil war and Reconstruction  1861 - 1877</a:t>
            </a:r>
            <a:endParaRPr lang="en-US" dirty="0"/>
          </a:p>
        </p:txBody>
      </p:sp>
      <p:sp>
        <p:nvSpPr>
          <p:cNvPr id="6" name="Text Placeholder 5"/>
          <p:cNvSpPr>
            <a:spLocks noGrp="1"/>
          </p:cNvSpPr>
          <p:nvPr>
            <p:ph type="body" idx="1"/>
          </p:nvPr>
        </p:nvSpPr>
        <p:spPr/>
        <p:txBody>
          <a:bodyPr/>
          <a:lstStyle/>
          <a:p>
            <a:r>
              <a:rPr lang="en-US" dirty="0" smtClean="0"/>
              <a:t>SECESSION, WAR, AND “A NEW BIRTH OF FREEDOM”</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984" y="571500"/>
            <a:ext cx="4865077" cy="3648808"/>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0724" y="597361"/>
            <a:ext cx="1957873" cy="3622947"/>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13039">
            <a:off x="7392470" y="251484"/>
            <a:ext cx="2617578" cy="3490104"/>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4313" y="1617785"/>
            <a:ext cx="1681835" cy="242667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107100">
            <a:off x="3546023" y="295532"/>
            <a:ext cx="2598968" cy="3894967"/>
          </a:xfrm>
          <a:prstGeom prst="rect">
            <a:avLst/>
          </a:prstGeom>
        </p:spPr>
      </p:pic>
    </p:spTree>
    <p:extLst>
      <p:ext uri="{BB962C8B-B14F-4D97-AF65-F5344CB8AC3E}">
        <p14:creationId xmlns:p14="http://schemas.microsoft.com/office/powerpoint/2010/main" val="24498489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#45.  Jefferson Davis</a:t>
            </a:r>
            <a:endParaRPr lang="en-US" dirty="0"/>
          </a:p>
        </p:txBody>
      </p:sp>
      <p:sp>
        <p:nvSpPr>
          <p:cNvPr id="5" name="Content Placeholder 4"/>
          <p:cNvSpPr>
            <a:spLocks noGrp="1"/>
          </p:cNvSpPr>
          <p:nvPr>
            <p:ph sz="half" idx="1"/>
          </p:nvPr>
        </p:nvSpPr>
        <p:spPr/>
        <p:txBody>
          <a:bodyPr/>
          <a:lstStyle/>
          <a:p>
            <a:r>
              <a:rPr lang="en-US" dirty="0" smtClean="0"/>
              <a:t>Jefferson Davis was a </a:t>
            </a:r>
            <a:r>
              <a:rPr lang="en-US" b="1" i="1" u="sng" dirty="0" smtClean="0">
                <a:effectLst>
                  <a:outerShdw blurRad="38100" dist="38100" dir="2700000" algn="tl">
                    <a:srgbClr val="000000">
                      <a:alpha val="43137"/>
                    </a:srgbClr>
                  </a:outerShdw>
                </a:effectLst>
              </a:rPr>
              <a:t>Senator</a:t>
            </a:r>
            <a:r>
              <a:rPr lang="en-US" dirty="0" smtClean="0"/>
              <a:t> from the state of </a:t>
            </a:r>
            <a:r>
              <a:rPr lang="en-US" b="1" i="1" u="sng" dirty="0" smtClean="0">
                <a:effectLst>
                  <a:outerShdw blurRad="38100" dist="38100" dir="2700000" algn="tl">
                    <a:srgbClr val="000000">
                      <a:alpha val="43137"/>
                    </a:srgbClr>
                  </a:outerShdw>
                </a:effectLst>
              </a:rPr>
              <a:t>Mississippi</a:t>
            </a:r>
            <a:r>
              <a:rPr lang="en-US" dirty="0" smtClean="0"/>
              <a:t> during the 1840s and the </a:t>
            </a:r>
            <a:r>
              <a:rPr lang="en-US" b="1" i="1" dirty="0" smtClean="0">
                <a:effectLst>
                  <a:outerShdw blurRad="38100" dist="38100" dir="2700000" algn="tl">
                    <a:srgbClr val="000000">
                      <a:alpha val="43137"/>
                    </a:srgbClr>
                  </a:outerShdw>
                </a:effectLst>
              </a:rPr>
              <a:t>Secretary of War </a:t>
            </a:r>
            <a:r>
              <a:rPr lang="en-US" dirty="0" smtClean="0"/>
              <a:t>under President Franklin Pierce during the 1850s.</a:t>
            </a:r>
          </a:p>
          <a:p>
            <a:r>
              <a:rPr lang="en-US" dirty="0" smtClean="0"/>
              <a:t>For the SOL Test, you need to know this about him: </a:t>
            </a:r>
          </a:p>
          <a:p>
            <a:r>
              <a:rPr lang="en-US" b="1" i="1" u="sng" dirty="0" smtClean="0">
                <a:effectLst>
                  <a:outerShdw blurRad="38100" dist="38100" dir="2700000" algn="tl">
                    <a:srgbClr val="000000">
                      <a:alpha val="43137"/>
                    </a:srgbClr>
                  </a:outerShdw>
                </a:effectLst>
              </a:rPr>
              <a:t>Jefferson Davis was the President of the Confederacy</a:t>
            </a:r>
            <a:r>
              <a:rPr lang="en-US" dirty="0" smtClean="0"/>
              <a:t>.  (The capital of the Confederacy, by the way, was in </a:t>
            </a:r>
            <a:r>
              <a:rPr lang="en-US" b="1" i="1" u="sng" dirty="0" smtClean="0">
                <a:effectLst>
                  <a:outerShdw blurRad="38100" dist="38100" dir="2700000" algn="tl">
                    <a:srgbClr val="000000">
                      <a:alpha val="43137"/>
                    </a:srgbClr>
                  </a:outerShdw>
                </a:effectLst>
              </a:rPr>
              <a:t>Richmond, VA</a:t>
            </a:r>
            <a:r>
              <a:rPr lang="en-US" dirty="0" smtClean="0"/>
              <a:t>.)</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05478" y="334851"/>
            <a:ext cx="4007700" cy="5782613"/>
          </a:xfrm>
        </p:spPr>
      </p:pic>
    </p:spTree>
    <p:extLst>
      <p:ext uri="{BB962C8B-B14F-4D97-AF65-F5344CB8AC3E}">
        <p14:creationId xmlns:p14="http://schemas.microsoft.com/office/powerpoint/2010/main" val="41215835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986007"/>
          </a:xfrm>
        </p:spPr>
        <p:txBody>
          <a:bodyPr/>
          <a:lstStyle/>
          <a:p>
            <a:r>
              <a:rPr lang="en-US" dirty="0" smtClean="0"/>
              <a:t>#46.  Robert E. Lee </a:t>
            </a:r>
            <a:endParaRPr lang="en-US" dirty="0"/>
          </a:p>
        </p:txBody>
      </p:sp>
      <p:sp>
        <p:nvSpPr>
          <p:cNvPr id="3" name="Content Placeholder 2"/>
          <p:cNvSpPr>
            <a:spLocks noGrp="1"/>
          </p:cNvSpPr>
          <p:nvPr>
            <p:ph sz="half" idx="1"/>
          </p:nvPr>
        </p:nvSpPr>
        <p:spPr>
          <a:xfrm>
            <a:off x="1024128" y="1661375"/>
            <a:ext cx="7411534" cy="4647985"/>
          </a:xfrm>
        </p:spPr>
        <p:txBody>
          <a:bodyPr>
            <a:normAutofit lnSpcReduction="10000"/>
          </a:bodyPr>
          <a:lstStyle/>
          <a:p>
            <a:pPr>
              <a:buFont typeface="Wingdings" panose="05000000000000000000" pitchFamily="2" charset="2"/>
              <a:buChar char="q"/>
            </a:pPr>
            <a:r>
              <a:rPr lang="en-US" dirty="0" smtClean="0"/>
              <a:t>  In 1861, it was universally acknowledged that Robert E. Lee was one of the best men in the United States Army.  Lincoln offered him command of the Union Army, but </a:t>
            </a:r>
            <a:r>
              <a:rPr lang="en-US" b="1" i="1" u="sng" dirty="0" smtClean="0">
                <a:effectLst>
                  <a:outerShdw blurRad="38100" dist="38100" dir="2700000" algn="tl">
                    <a:srgbClr val="000000">
                      <a:alpha val="43137"/>
                    </a:srgbClr>
                  </a:outerShdw>
                </a:effectLst>
              </a:rPr>
              <a:t>Lee vowed that he would not raise his sword against his home state: Virginia</a:t>
            </a:r>
            <a:r>
              <a:rPr lang="en-US" dirty="0" smtClean="0"/>
              <a:t>.</a:t>
            </a:r>
          </a:p>
          <a:p>
            <a:pPr>
              <a:buFont typeface="Wingdings" panose="05000000000000000000" pitchFamily="2" charset="2"/>
              <a:buChar char="q"/>
            </a:pPr>
            <a:r>
              <a:rPr lang="en-US" dirty="0" smtClean="0"/>
              <a:t>  Lee commanded the Army of Northern Virginia. </a:t>
            </a:r>
          </a:p>
          <a:p>
            <a:pPr>
              <a:buFont typeface="Wingdings" panose="05000000000000000000" pitchFamily="2" charset="2"/>
              <a:buChar char="q"/>
            </a:pPr>
            <a:r>
              <a:rPr lang="en-US" dirty="0" smtClean="0"/>
              <a:t>  He won important victories at </a:t>
            </a:r>
            <a:r>
              <a:rPr lang="en-US" b="1" i="1" u="sng" dirty="0" smtClean="0">
                <a:effectLst>
                  <a:outerShdw blurRad="38100" dist="38100" dir="2700000" algn="tl">
                    <a:srgbClr val="000000">
                      <a:alpha val="43137"/>
                    </a:srgbClr>
                  </a:outerShdw>
                </a:effectLst>
              </a:rPr>
              <a:t>Fredericksburg</a:t>
            </a:r>
            <a:r>
              <a:rPr lang="en-US" dirty="0" smtClean="0"/>
              <a:t> and </a:t>
            </a:r>
            <a:r>
              <a:rPr lang="en-US" b="1" i="1" u="sng" dirty="0" smtClean="0">
                <a:effectLst>
                  <a:outerShdw blurRad="38100" dist="38100" dir="2700000" algn="tl">
                    <a:srgbClr val="000000">
                      <a:alpha val="43137"/>
                    </a:srgbClr>
                  </a:outerShdw>
                </a:effectLst>
              </a:rPr>
              <a:t>Chancellorsville</a:t>
            </a:r>
            <a:r>
              <a:rPr lang="en-US" dirty="0" smtClean="0"/>
              <a:t>.  </a:t>
            </a:r>
          </a:p>
          <a:p>
            <a:pPr>
              <a:buFont typeface="Wingdings" panose="05000000000000000000" pitchFamily="2" charset="2"/>
              <a:buChar char="q"/>
            </a:pPr>
            <a:r>
              <a:rPr lang="en-US" dirty="0" smtClean="0"/>
              <a:t>  He lost the </a:t>
            </a:r>
            <a:r>
              <a:rPr lang="en-US" b="1" i="1" u="sng" dirty="0" smtClean="0">
                <a:effectLst>
                  <a:outerShdw blurRad="38100" dist="38100" dir="2700000" algn="tl">
                    <a:srgbClr val="000000">
                      <a:alpha val="43137"/>
                    </a:srgbClr>
                  </a:outerShdw>
                </a:effectLst>
              </a:rPr>
              <a:t>Battle of Gettysburg</a:t>
            </a:r>
            <a:r>
              <a:rPr lang="en-US" dirty="0" smtClean="0"/>
              <a:t>, and made a tragic error in ordering Pickett’s Charge.</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Lee surrendered his army at Appomattox Court House</a:t>
            </a:r>
            <a:r>
              <a:rPr lang="en-US" dirty="0" smtClean="0"/>
              <a:t>. </a:t>
            </a:r>
          </a:p>
          <a:p>
            <a:pPr>
              <a:buFont typeface="Wingdings" panose="05000000000000000000" pitchFamily="2" charset="2"/>
              <a:buChar char="q"/>
            </a:pPr>
            <a:r>
              <a:rPr lang="en-US" dirty="0"/>
              <a:t> </a:t>
            </a:r>
            <a:r>
              <a:rPr lang="en-US" dirty="0" smtClean="0"/>
              <a:t> After the Civil War, </a:t>
            </a:r>
            <a:r>
              <a:rPr lang="en-US" b="1" i="1" u="sng" dirty="0" smtClean="0">
                <a:effectLst>
                  <a:outerShdw blurRad="38100" dist="38100" dir="2700000" algn="tl">
                    <a:srgbClr val="000000">
                      <a:alpha val="43137"/>
                    </a:srgbClr>
                  </a:outerShdw>
                </a:effectLst>
              </a:rPr>
              <a:t>Lee encouraged his men to become good citizens and became the President of Washington College, now Washington &amp; Lee University in Lexington, VA</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632243" y="438209"/>
            <a:ext cx="3242078" cy="5999306"/>
          </a:xfrm>
        </p:spPr>
      </p:pic>
    </p:spTree>
    <p:extLst>
      <p:ext uri="{BB962C8B-B14F-4D97-AF65-F5344CB8AC3E}">
        <p14:creationId xmlns:p14="http://schemas.microsoft.com/office/powerpoint/2010/main" val="9903085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947370"/>
          </a:xfrm>
        </p:spPr>
        <p:txBody>
          <a:bodyPr/>
          <a:lstStyle/>
          <a:p>
            <a:r>
              <a:rPr lang="en-US" dirty="0" smtClean="0"/>
              <a:t>#47.  Ulysses S. Grant</a:t>
            </a:r>
            <a:endParaRPr lang="en-US" dirty="0"/>
          </a:p>
        </p:txBody>
      </p:sp>
      <p:sp>
        <p:nvSpPr>
          <p:cNvPr id="3" name="Content Placeholder 2"/>
          <p:cNvSpPr>
            <a:spLocks noGrp="1"/>
          </p:cNvSpPr>
          <p:nvPr>
            <p:ph sz="half" idx="1"/>
          </p:nvPr>
        </p:nvSpPr>
        <p:spPr>
          <a:xfrm>
            <a:off x="1024127" y="1841679"/>
            <a:ext cx="6162283" cy="4778062"/>
          </a:xfrm>
        </p:spPr>
        <p:txBody>
          <a:bodyPr/>
          <a:lstStyle/>
          <a:p>
            <a:pPr>
              <a:buFont typeface="Wingdings" panose="05000000000000000000" pitchFamily="2" charset="2"/>
              <a:buChar char="q"/>
            </a:pPr>
            <a:r>
              <a:rPr lang="en-US" dirty="0" smtClean="0"/>
              <a:t>  </a:t>
            </a:r>
            <a:r>
              <a:rPr lang="en-US" b="1" i="1" u="sng" dirty="0" err="1" smtClean="0">
                <a:effectLst>
                  <a:outerShdw blurRad="38100" dist="38100" dir="2700000" algn="tl">
                    <a:srgbClr val="000000">
                      <a:alpha val="43137"/>
                    </a:srgbClr>
                  </a:outerShdw>
                </a:effectLst>
              </a:rPr>
              <a:t>Ulysess</a:t>
            </a:r>
            <a:r>
              <a:rPr lang="en-US" b="1" i="1" u="sng" dirty="0" smtClean="0">
                <a:effectLst>
                  <a:outerShdw blurRad="38100" dist="38100" dir="2700000" algn="tl">
                    <a:srgbClr val="000000">
                      <a:alpha val="43137"/>
                    </a:srgbClr>
                  </a:outerShdw>
                </a:effectLst>
              </a:rPr>
              <a:t> S. Grant </a:t>
            </a:r>
            <a:r>
              <a:rPr lang="en-US" dirty="0" smtClean="0"/>
              <a:t>rose to fame during the Civil War with victories at Fort Henry, Fort </a:t>
            </a:r>
            <a:r>
              <a:rPr lang="en-US" dirty="0" err="1" smtClean="0"/>
              <a:t>Donelson</a:t>
            </a:r>
            <a:r>
              <a:rPr lang="en-US" dirty="0" smtClean="0"/>
              <a:t>, </a:t>
            </a:r>
            <a:r>
              <a:rPr lang="en-US" b="1" i="1" u="sng" dirty="0" smtClean="0">
                <a:effectLst>
                  <a:outerShdw blurRad="38100" dist="38100" dir="2700000" algn="tl">
                    <a:srgbClr val="000000">
                      <a:alpha val="43137"/>
                    </a:srgbClr>
                  </a:outerShdw>
                </a:effectLst>
              </a:rPr>
              <a:t>Shiloh</a:t>
            </a:r>
            <a:r>
              <a:rPr lang="en-US" dirty="0" smtClean="0"/>
              <a:t>, and </a:t>
            </a:r>
            <a:r>
              <a:rPr lang="en-US" b="1" i="1" u="sng" dirty="0" smtClean="0">
                <a:effectLst>
                  <a:outerShdw blurRad="38100" dist="38100" dir="2700000" algn="tl">
                    <a:srgbClr val="000000">
                      <a:alpha val="43137"/>
                    </a:srgbClr>
                  </a:outerShdw>
                </a:effectLst>
              </a:rPr>
              <a:t>Vicksburg</a:t>
            </a:r>
            <a:r>
              <a:rPr lang="en-US" dirty="0" smtClean="0"/>
              <a:t> before becoming the commander of the Army of the Potomac. </a:t>
            </a:r>
          </a:p>
          <a:p>
            <a:pPr>
              <a:buFont typeface="Wingdings" panose="05000000000000000000" pitchFamily="2" charset="2"/>
              <a:buChar char="q"/>
            </a:pPr>
            <a:r>
              <a:rPr lang="en-US" dirty="0" smtClean="0"/>
              <a:t>  Lee surrendered to Grant at </a:t>
            </a:r>
            <a:r>
              <a:rPr lang="en-US" b="1" i="1" u="sng" dirty="0" smtClean="0">
                <a:effectLst>
                  <a:outerShdw blurRad="38100" dist="38100" dir="2700000" algn="tl">
                    <a:srgbClr val="000000">
                      <a:alpha val="43137"/>
                    </a:srgbClr>
                  </a:outerShdw>
                </a:effectLst>
              </a:rPr>
              <a:t>Appomattox Court House, Virginia on April 9, 1865</a:t>
            </a:r>
            <a:r>
              <a:rPr lang="en-US" dirty="0" smtClean="0"/>
              <a:t>.</a:t>
            </a:r>
            <a:r>
              <a:rPr lang="en-US" dirty="0"/>
              <a:t> </a:t>
            </a:r>
            <a:r>
              <a:rPr lang="en-US" dirty="0" smtClean="0"/>
              <a:t> Grant offered Lee generous terms and did not take him prisoner. </a:t>
            </a:r>
          </a:p>
          <a:p>
            <a:pPr>
              <a:buFont typeface="Wingdings" panose="05000000000000000000" pitchFamily="2" charset="2"/>
              <a:buChar char="q"/>
            </a:pPr>
            <a:r>
              <a:rPr lang="en-US" dirty="0"/>
              <a:t> </a:t>
            </a:r>
            <a:r>
              <a:rPr lang="en-US" dirty="0" smtClean="0"/>
              <a:t> Grant would go on to become the </a:t>
            </a:r>
            <a:r>
              <a:rPr lang="en-US" b="1" i="1" u="sng" dirty="0" smtClean="0">
                <a:effectLst>
                  <a:outerShdw blurRad="38100" dist="38100" dir="2700000" algn="tl">
                    <a:srgbClr val="000000">
                      <a:alpha val="43137"/>
                    </a:srgbClr>
                  </a:outerShdw>
                </a:effectLst>
              </a:rPr>
              <a:t>President of the United States of America from 1869 – 1877</a:t>
            </a:r>
            <a:r>
              <a:rPr lang="en-US" dirty="0" smtClean="0"/>
              <a:t>. </a:t>
            </a:r>
          </a:p>
          <a:p>
            <a:pPr>
              <a:buFont typeface="Wingdings" panose="05000000000000000000" pitchFamily="2" charset="2"/>
              <a:buChar char="q"/>
            </a:pPr>
            <a:r>
              <a:rPr lang="en-US" dirty="0"/>
              <a:t> </a:t>
            </a:r>
            <a:r>
              <a:rPr lang="en-US" dirty="0" smtClean="0"/>
              <a:t>While he was President, the United States completed the </a:t>
            </a:r>
            <a:r>
              <a:rPr lang="en-US" b="1" i="1" u="sng" dirty="0" smtClean="0">
                <a:effectLst>
                  <a:outerShdw blurRad="38100" dist="38100" dir="2700000" algn="tl">
                    <a:srgbClr val="000000">
                      <a:alpha val="43137"/>
                    </a:srgbClr>
                  </a:outerShdw>
                </a:effectLst>
              </a:rPr>
              <a:t>Transcontinental Railroad </a:t>
            </a:r>
            <a:r>
              <a:rPr lang="en-US" dirty="0" smtClean="0"/>
              <a:t>and he supported most of the goals of the </a:t>
            </a:r>
            <a:r>
              <a:rPr lang="en-US" b="1" i="1" u="sng" dirty="0" smtClean="0">
                <a:effectLst>
                  <a:outerShdw blurRad="38100" dist="38100" dir="2700000" algn="tl">
                    <a:srgbClr val="000000">
                      <a:alpha val="43137"/>
                    </a:srgbClr>
                  </a:outerShdw>
                </a:effectLst>
              </a:rPr>
              <a:t>Radical Republicans during Reconstruction</a:t>
            </a:r>
            <a:r>
              <a:rPr lang="en-US" dirty="0" smtClean="0"/>
              <a:t>.</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58815" y="297624"/>
            <a:ext cx="4646198" cy="6373631"/>
          </a:xfrm>
        </p:spPr>
      </p:pic>
    </p:spTree>
    <p:extLst>
      <p:ext uri="{BB962C8B-B14F-4D97-AF65-F5344CB8AC3E}">
        <p14:creationId xmlns:p14="http://schemas.microsoft.com/office/powerpoint/2010/main" val="2420188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#48.  The dead at Gettysburg</a:t>
            </a:r>
            <a:endParaRPr lang="en-US" dirty="0"/>
          </a:p>
        </p:txBody>
      </p:sp>
      <p:sp>
        <p:nvSpPr>
          <p:cNvPr id="3" name="Content Placeholder 2"/>
          <p:cNvSpPr>
            <a:spLocks noGrp="1"/>
          </p:cNvSpPr>
          <p:nvPr>
            <p:ph sz="half" idx="1"/>
          </p:nvPr>
        </p:nvSpPr>
        <p:spPr>
          <a:xfrm>
            <a:off x="998371" y="1841680"/>
            <a:ext cx="5286520" cy="4893970"/>
          </a:xfrm>
        </p:spPr>
        <p:txBody>
          <a:bodyPr>
            <a:normAutofit fontScale="92500" lnSpcReduction="10000"/>
          </a:bodyPr>
          <a:lstStyle/>
          <a:p>
            <a:r>
              <a:rPr lang="en-US" dirty="0" smtClean="0"/>
              <a:t>Abraham Lincoln said it best in the </a:t>
            </a:r>
            <a:r>
              <a:rPr lang="en-US" b="1" i="1" dirty="0" smtClean="0">
                <a:effectLst>
                  <a:outerShdw blurRad="38100" dist="38100" dir="2700000" algn="tl">
                    <a:srgbClr val="000000">
                      <a:alpha val="43137"/>
                    </a:srgbClr>
                  </a:outerShdw>
                </a:effectLst>
              </a:rPr>
              <a:t>Gettysburg Address</a:t>
            </a:r>
            <a:r>
              <a:rPr lang="en-US" dirty="0" smtClean="0"/>
              <a:t>: </a:t>
            </a:r>
          </a:p>
          <a:p>
            <a:r>
              <a:rPr lang="en-US" dirty="0" smtClean="0"/>
              <a:t>“</a:t>
            </a:r>
            <a:r>
              <a:rPr lang="en-US" i="1" dirty="0" smtClean="0">
                <a:latin typeface="Narkisim" panose="020E0502050101010101" pitchFamily="34" charset="-79"/>
                <a:cs typeface="Narkisim" panose="020E0502050101010101" pitchFamily="34" charset="-79"/>
              </a:rPr>
              <a:t>We have come to dedicate a portion of that field as a final resting place to those who here gave their lives that that nation [The United States of America] might live</a:t>
            </a:r>
            <a:r>
              <a:rPr lang="en-US" dirty="0" smtClean="0"/>
              <a:t>.” </a:t>
            </a:r>
          </a:p>
          <a:p>
            <a:r>
              <a:rPr lang="en-US" dirty="0" smtClean="0"/>
              <a:t>Lincoln stated, the world “</a:t>
            </a:r>
            <a:r>
              <a:rPr lang="en-US" i="1" dirty="0" smtClean="0">
                <a:latin typeface="Narkisim" panose="020E0502050101010101" pitchFamily="34" charset="-79"/>
                <a:cs typeface="Narkisim" panose="020E0502050101010101" pitchFamily="34" charset="-79"/>
              </a:rPr>
              <a:t>will never forget what they did here</a:t>
            </a:r>
            <a:r>
              <a:rPr lang="en-US" dirty="0" smtClean="0"/>
              <a:t>.”</a:t>
            </a:r>
          </a:p>
          <a:p>
            <a:r>
              <a:rPr lang="en-US" dirty="0" smtClean="0"/>
              <a:t>“</a:t>
            </a:r>
            <a:r>
              <a:rPr lang="en-US" i="1" dirty="0" smtClean="0">
                <a:latin typeface="Narkisim" panose="020E0502050101010101" pitchFamily="34" charset="-79"/>
                <a:cs typeface="Narkisim" panose="020E0502050101010101" pitchFamily="34" charset="-79"/>
              </a:rPr>
              <a:t>From these honored dead we take increased devotion to the cause for which they gave the last full measure of devotion – that we here highly resolve that these dead shall not have died in vain – that this nation, under God, shall have a new birth of freedom – and that government of the people, by the people, for the people, shall not perish from the Earth.</a:t>
            </a:r>
            <a:r>
              <a:rPr lang="en-US" dirty="0" smtClean="0"/>
              <a:t>”</a:t>
            </a:r>
          </a:p>
          <a:p>
            <a:endParaRPr lang="en-US" dirty="0" smtClean="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13602" y="1893195"/>
            <a:ext cx="5563673" cy="4172755"/>
          </a:xfrm>
        </p:spPr>
      </p:pic>
    </p:spTree>
    <p:extLst>
      <p:ext uri="{BB962C8B-B14F-4D97-AF65-F5344CB8AC3E}">
        <p14:creationId xmlns:p14="http://schemas.microsoft.com/office/powerpoint/2010/main" val="125975877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837314" cy="1114795"/>
          </a:xfrm>
        </p:spPr>
        <p:txBody>
          <a:bodyPr/>
          <a:lstStyle/>
          <a:p>
            <a:r>
              <a:rPr lang="en-US" dirty="0" smtClean="0"/>
              <a:t>#49.  The 58</a:t>
            </a:r>
            <a:r>
              <a:rPr lang="en-US" baseline="30000" dirty="0" smtClean="0"/>
              <a:t>th</a:t>
            </a:r>
            <a:r>
              <a:rPr lang="en-US" dirty="0" smtClean="0"/>
              <a:t> Massachusetts colored regiment</a:t>
            </a:r>
            <a:endParaRPr lang="en-US" dirty="0"/>
          </a:p>
        </p:txBody>
      </p:sp>
      <p:sp>
        <p:nvSpPr>
          <p:cNvPr id="3" name="Content Placeholder 2"/>
          <p:cNvSpPr>
            <a:spLocks noGrp="1"/>
          </p:cNvSpPr>
          <p:nvPr>
            <p:ph sz="half" idx="1"/>
          </p:nvPr>
        </p:nvSpPr>
        <p:spPr>
          <a:xfrm>
            <a:off x="837127" y="1700011"/>
            <a:ext cx="5087155" cy="4868214"/>
          </a:xfrm>
        </p:spPr>
        <p:txBody>
          <a:bodyPr>
            <a:normAutofit lnSpcReduction="10000"/>
          </a:bodyPr>
          <a:lstStyle/>
          <a:p>
            <a:pPr>
              <a:buFont typeface="Wingdings" panose="05000000000000000000" pitchFamily="2" charset="2"/>
              <a:buChar char="q"/>
            </a:pPr>
            <a:r>
              <a:rPr lang="en-US" dirty="0" smtClean="0"/>
              <a:t>  African-American soldiers played a key role in the Civil War.  Over </a:t>
            </a:r>
            <a:r>
              <a:rPr lang="en-US" b="1" i="1" u="sng" dirty="0" smtClean="0">
                <a:effectLst>
                  <a:outerShdw blurRad="38100" dist="38100" dir="2700000" algn="tl">
                    <a:srgbClr val="000000">
                      <a:alpha val="43137"/>
                    </a:srgbClr>
                  </a:outerShdw>
                </a:effectLst>
              </a:rPr>
              <a:t>200,000 former slaves volunteered to serve in the Union Army</a:t>
            </a:r>
            <a:r>
              <a:rPr lang="en-US" dirty="0" smtClean="0"/>
              <a:t>.  At the end of the war, Grant’s knowledge that their were many, many reinforcements in the Union ranks gave him a huge advantage over Robert E. Lee.</a:t>
            </a:r>
          </a:p>
          <a:p>
            <a:pPr>
              <a:buFont typeface="Wingdings" panose="05000000000000000000" pitchFamily="2" charset="2"/>
              <a:buChar char="q"/>
            </a:pPr>
            <a:r>
              <a:rPr lang="en-US" dirty="0"/>
              <a:t> </a:t>
            </a:r>
            <a:r>
              <a:rPr lang="en-US" dirty="0" smtClean="0"/>
              <a:t> The 58</a:t>
            </a:r>
            <a:r>
              <a:rPr lang="en-US" baseline="30000" dirty="0" smtClean="0"/>
              <a:t>th</a:t>
            </a:r>
            <a:r>
              <a:rPr lang="en-US" dirty="0" smtClean="0"/>
              <a:t> Massachusetts Colored Regiment was an </a:t>
            </a:r>
            <a:r>
              <a:rPr lang="en-US" b="1" i="1" u="sng" dirty="0" smtClean="0">
                <a:effectLst>
                  <a:outerShdw blurRad="38100" dist="38100" dir="2700000" algn="tl">
                    <a:srgbClr val="000000">
                      <a:alpha val="43137"/>
                    </a:srgbClr>
                  </a:outerShdw>
                </a:effectLst>
              </a:rPr>
              <a:t>all African-American regiment</a:t>
            </a:r>
            <a:r>
              <a:rPr lang="en-US" dirty="0" smtClean="0"/>
              <a:t> that fought in coastal South Carolina at the end of the Civil War.</a:t>
            </a:r>
          </a:p>
          <a:p>
            <a:pPr>
              <a:buFont typeface="Wingdings" panose="05000000000000000000" pitchFamily="2" charset="2"/>
              <a:buChar char="q"/>
            </a:pPr>
            <a:r>
              <a:rPr lang="en-US" dirty="0"/>
              <a:t> </a:t>
            </a:r>
            <a:r>
              <a:rPr lang="en-US" dirty="0" smtClean="0"/>
              <a:t>The group was led by a white abolitionist, </a:t>
            </a:r>
            <a:r>
              <a:rPr lang="en-US" b="1" i="1" u="sng" dirty="0" smtClean="0">
                <a:effectLst>
                  <a:outerShdw blurRad="38100" dist="38100" dir="2700000" algn="tl">
                    <a:srgbClr val="000000">
                      <a:alpha val="43137"/>
                    </a:srgbClr>
                  </a:outerShdw>
                </a:effectLst>
              </a:rPr>
              <a:t>William Gould Shaw</a:t>
            </a:r>
            <a:r>
              <a:rPr lang="en-US" dirty="0" smtClean="0"/>
              <a:t>, and most of them died at the </a:t>
            </a:r>
            <a:r>
              <a:rPr lang="en-US" b="1" i="1" u="sng" dirty="0" smtClean="0">
                <a:effectLst>
                  <a:outerShdw blurRad="38100" dist="38100" dir="2700000" algn="tl">
                    <a:srgbClr val="000000">
                      <a:alpha val="43137"/>
                    </a:srgbClr>
                  </a:outerShdw>
                </a:effectLst>
              </a:rPr>
              <a:t>Battle of Fort Wagner </a:t>
            </a:r>
            <a:r>
              <a:rPr lang="en-US" dirty="0" smtClean="0"/>
              <a:t>– near Charleston, SC.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7" y="1935351"/>
            <a:ext cx="5884683" cy="4395122"/>
          </a:xfrm>
        </p:spPr>
      </p:pic>
    </p:spTree>
    <p:extLst>
      <p:ext uri="{BB962C8B-B14F-4D97-AF65-F5344CB8AC3E}">
        <p14:creationId xmlns:p14="http://schemas.microsoft.com/office/powerpoint/2010/main" val="17479430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#50.  William Tecumseh Sherman</a:t>
            </a:r>
            <a:endParaRPr lang="en-US" dirty="0"/>
          </a:p>
        </p:txBody>
      </p:sp>
      <p:sp>
        <p:nvSpPr>
          <p:cNvPr id="3" name="Content Placeholder 2"/>
          <p:cNvSpPr>
            <a:spLocks noGrp="1"/>
          </p:cNvSpPr>
          <p:nvPr>
            <p:ph sz="half" idx="1"/>
          </p:nvPr>
        </p:nvSpPr>
        <p:spPr>
          <a:xfrm>
            <a:off x="888643" y="1873876"/>
            <a:ext cx="7147774" cy="4591318"/>
          </a:xfrm>
        </p:spPr>
        <p:txBody>
          <a:bodyPr>
            <a:normAutofit/>
          </a:bodyPr>
          <a:lstStyle/>
          <a:p>
            <a:pPr>
              <a:buFont typeface="Wingdings" panose="05000000000000000000" pitchFamily="2" charset="2"/>
              <a:buChar char="q"/>
            </a:pPr>
            <a:r>
              <a:rPr lang="en-US" dirty="0" smtClean="0"/>
              <a:t>  </a:t>
            </a:r>
            <a:r>
              <a:rPr lang="en-US" b="1" i="1" u="sng" dirty="0" smtClean="0">
                <a:effectLst>
                  <a:outerShdw blurRad="38100" dist="38100" dir="2700000" algn="tl">
                    <a:srgbClr val="000000">
                      <a:alpha val="43137"/>
                    </a:srgbClr>
                  </a:outerShdw>
                </a:effectLst>
              </a:rPr>
              <a:t>William Tecumseh Sherman </a:t>
            </a:r>
            <a:r>
              <a:rPr lang="en-US" dirty="0" smtClean="0"/>
              <a:t>was Ulysses S. Grant’s most trusted deputy.</a:t>
            </a:r>
          </a:p>
          <a:p>
            <a:pPr>
              <a:buFont typeface="Wingdings" panose="05000000000000000000" pitchFamily="2" charset="2"/>
              <a:buChar char="q"/>
            </a:pPr>
            <a:r>
              <a:rPr lang="en-US" dirty="0"/>
              <a:t>  </a:t>
            </a:r>
            <a:r>
              <a:rPr lang="en-US" dirty="0" smtClean="0"/>
              <a:t>Sherman’s </a:t>
            </a:r>
            <a:r>
              <a:rPr lang="en-US" b="1" i="1" u="sng" dirty="0" smtClean="0">
                <a:effectLst>
                  <a:outerShdw blurRad="38100" dist="38100" dir="2700000" algn="tl">
                    <a:srgbClr val="000000">
                      <a:alpha val="43137"/>
                    </a:srgbClr>
                  </a:outerShdw>
                </a:effectLst>
              </a:rPr>
              <a:t>“March to the Sea” </a:t>
            </a:r>
            <a:r>
              <a:rPr lang="en-US" dirty="0" smtClean="0"/>
              <a:t>when he and his men burned a 60 mile wide path of destruction across Georgia from Atlanta to Savannah, helped to bring the war to a close. </a:t>
            </a:r>
          </a:p>
          <a:p>
            <a:pPr>
              <a:buFont typeface="Wingdings" panose="05000000000000000000" pitchFamily="2" charset="2"/>
              <a:buChar char="q"/>
            </a:pPr>
            <a:r>
              <a:rPr lang="en-US" dirty="0" smtClean="0"/>
              <a:t>  Sherman also </a:t>
            </a:r>
            <a:r>
              <a:rPr lang="en-US" b="1" i="1" u="sng" dirty="0" smtClean="0">
                <a:effectLst>
                  <a:outerShdw blurRad="38100" dist="38100" dir="2700000" algn="tl">
                    <a:srgbClr val="000000">
                      <a:alpha val="43137"/>
                    </a:srgbClr>
                  </a:outerShdw>
                </a:effectLst>
              </a:rPr>
              <a:t>wrecked the economy of the South </a:t>
            </a:r>
            <a:r>
              <a:rPr lang="en-US" dirty="0" smtClean="0"/>
              <a:t>for decades to come.</a:t>
            </a:r>
          </a:p>
          <a:p>
            <a:pPr>
              <a:buFont typeface="Wingdings" panose="05000000000000000000" pitchFamily="2" charset="2"/>
              <a:buChar char="q"/>
            </a:pPr>
            <a:r>
              <a:rPr lang="en-US" dirty="0"/>
              <a:t> </a:t>
            </a:r>
            <a:r>
              <a:rPr lang="en-US" dirty="0" smtClean="0"/>
              <a:t> In 1865, </a:t>
            </a:r>
            <a:r>
              <a:rPr lang="en-US" b="1" i="1" u="sng" dirty="0" smtClean="0">
                <a:effectLst>
                  <a:outerShdw blurRad="38100" dist="38100" dir="2700000" algn="tl">
                    <a:srgbClr val="000000">
                      <a:alpha val="43137"/>
                    </a:srgbClr>
                  </a:outerShdw>
                </a:effectLst>
              </a:rPr>
              <a:t>Sherman’s Field Order #15 </a:t>
            </a:r>
            <a:r>
              <a:rPr lang="en-US" dirty="0" smtClean="0"/>
              <a:t>distributed 40 acres of land and a government mule to every African-American in coastal South Carolina.  This order was later rescinded by the US Government, worried over the property rights of ex-Confederates.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77753" y="1764406"/>
            <a:ext cx="3374594" cy="4492804"/>
          </a:xfrm>
        </p:spPr>
      </p:pic>
    </p:spTree>
    <p:extLst>
      <p:ext uri="{BB962C8B-B14F-4D97-AF65-F5344CB8AC3E}">
        <p14:creationId xmlns:p14="http://schemas.microsoft.com/office/powerpoint/2010/main" val="18554685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#51.  The radical republicans</a:t>
            </a:r>
            <a:endParaRPr lang="en-US" dirty="0"/>
          </a:p>
        </p:txBody>
      </p:sp>
      <p:sp>
        <p:nvSpPr>
          <p:cNvPr id="3" name="Content Placeholder 2"/>
          <p:cNvSpPr>
            <a:spLocks noGrp="1"/>
          </p:cNvSpPr>
          <p:nvPr>
            <p:ph sz="half" idx="1"/>
          </p:nvPr>
        </p:nvSpPr>
        <p:spPr>
          <a:xfrm>
            <a:off x="953037" y="1854558"/>
            <a:ext cx="6272011" cy="4765183"/>
          </a:xfrm>
        </p:spPr>
        <p:txBody>
          <a:bodyPr>
            <a:normAutofit lnSpcReduction="10000"/>
          </a:bodyPr>
          <a:lstStyle/>
          <a:p>
            <a:r>
              <a:rPr lang="en-US" dirty="0" smtClean="0"/>
              <a:t>After Abraham Lincoln was assassinated by John Wilkes Booth, the </a:t>
            </a:r>
            <a:r>
              <a:rPr lang="en-US" b="1" i="1" u="sng" dirty="0" smtClean="0">
                <a:effectLst>
                  <a:outerShdw blurRad="38100" dist="38100" dir="2700000" algn="tl">
                    <a:srgbClr val="000000">
                      <a:alpha val="43137"/>
                    </a:srgbClr>
                  </a:outerShdw>
                </a:effectLst>
              </a:rPr>
              <a:t>Radical Republicans</a:t>
            </a:r>
            <a:r>
              <a:rPr lang="en-US" dirty="0" smtClean="0"/>
              <a:t> in Congress completely ignored Andrew Johnson and took control of Reconstruction.  </a:t>
            </a:r>
          </a:p>
          <a:p>
            <a:r>
              <a:rPr lang="en-US" dirty="0" smtClean="0"/>
              <a:t>Their goals were two-fold: (1) </a:t>
            </a:r>
            <a:r>
              <a:rPr lang="en-US" b="1" i="1" u="sng" dirty="0" smtClean="0">
                <a:effectLst>
                  <a:outerShdw blurRad="38100" dist="38100" dir="2700000" algn="tl">
                    <a:srgbClr val="000000">
                      <a:alpha val="43137"/>
                    </a:srgbClr>
                  </a:outerShdw>
                </a:effectLst>
              </a:rPr>
              <a:t>punish the ex-Confederates</a:t>
            </a:r>
            <a:r>
              <a:rPr lang="en-US" dirty="0" smtClean="0"/>
              <a:t> and (2) </a:t>
            </a:r>
            <a:r>
              <a:rPr lang="en-US" b="1" i="1" u="sng" dirty="0" smtClean="0">
                <a:effectLst>
                  <a:outerShdw blurRad="38100" dist="38100" dir="2700000" algn="tl">
                    <a:srgbClr val="000000">
                      <a:alpha val="43137"/>
                    </a:srgbClr>
                  </a:outerShdw>
                </a:effectLst>
              </a:rPr>
              <a:t>guarantee the rights of African-American freedmen</a:t>
            </a:r>
            <a:r>
              <a:rPr lang="en-US" dirty="0" smtClean="0"/>
              <a:t>.  </a:t>
            </a:r>
          </a:p>
          <a:p>
            <a:r>
              <a:rPr lang="en-US" dirty="0" smtClean="0"/>
              <a:t>The Radical Republicans created the Freedman’s Bureau, and passed the </a:t>
            </a:r>
            <a:r>
              <a:rPr lang="en-US" b="1" i="1" u="sng" dirty="0" smtClean="0">
                <a:effectLst>
                  <a:outerShdw blurRad="38100" dist="38100" dir="2700000" algn="tl">
                    <a:srgbClr val="000000">
                      <a:alpha val="43137"/>
                    </a:srgbClr>
                  </a:outerShdw>
                </a:effectLst>
              </a:rPr>
              <a:t>13</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14</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and 15</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Amendments</a:t>
            </a:r>
            <a:r>
              <a:rPr lang="en-US" dirty="0" smtClean="0"/>
              <a:t> to the Constitution: ending slavery, providing citizenship rights, and allowing African-American men the right to vote.  </a:t>
            </a:r>
          </a:p>
          <a:p>
            <a:r>
              <a:rPr lang="en-US" b="1" i="1" u="sng" dirty="0" smtClean="0">
                <a:effectLst>
                  <a:outerShdw blurRad="38100" dist="38100" dir="2700000" algn="tl">
                    <a:srgbClr val="000000">
                      <a:alpha val="43137"/>
                    </a:srgbClr>
                  </a:outerShdw>
                </a:effectLst>
              </a:rPr>
              <a:t>The South was divided into five (5) military districts </a:t>
            </a:r>
            <a:r>
              <a:rPr lang="en-US" dirty="0" smtClean="0"/>
              <a:t>and occupied by Union soldiers following the Civil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650051" y="1528207"/>
            <a:ext cx="3992451" cy="4602136"/>
          </a:xfrm>
        </p:spPr>
      </p:pic>
      <p:sp>
        <p:nvSpPr>
          <p:cNvPr id="7" name="Rounded Rectangle 6"/>
          <p:cNvSpPr/>
          <p:nvPr/>
        </p:nvSpPr>
        <p:spPr>
          <a:xfrm>
            <a:off x="7096259" y="5409126"/>
            <a:ext cx="4546243" cy="92727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b="1" dirty="0" smtClean="0"/>
              <a:t>Thaddeus Stevens – a Radical Republican from Pennsylvania – was perhaps the most active Congressman devoted to promoting the rights of ex-slaves.  Southerners hated the Union Army in their states.</a:t>
            </a:r>
            <a:endParaRPr lang="en-US" sz="1400" b="1" dirty="0"/>
          </a:p>
        </p:txBody>
      </p:sp>
    </p:spTree>
    <p:extLst>
      <p:ext uri="{BB962C8B-B14F-4D97-AF65-F5344CB8AC3E}">
        <p14:creationId xmlns:p14="http://schemas.microsoft.com/office/powerpoint/2010/main" val="14496014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334852"/>
            <a:ext cx="9720072" cy="1416676"/>
          </a:xfrm>
        </p:spPr>
        <p:txBody>
          <a:bodyPr/>
          <a:lstStyle/>
          <a:p>
            <a:r>
              <a:rPr lang="en-US" dirty="0" smtClean="0"/>
              <a:t>#52.  Rutherford b. Hayes &amp; </a:t>
            </a:r>
            <a:br>
              <a:rPr lang="en-US" dirty="0" smtClean="0"/>
            </a:br>
            <a:r>
              <a:rPr lang="en-US" dirty="0"/>
              <a:t>	</a:t>
            </a:r>
            <a:r>
              <a:rPr lang="en-US" dirty="0" smtClean="0"/>
              <a:t>		The Compromise of 1877</a:t>
            </a:r>
            <a:endParaRPr lang="en-US" dirty="0"/>
          </a:p>
        </p:txBody>
      </p:sp>
      <p:sp>
        <p:nvSpPr>
          <p:cNvPr id="3" name="Content Placeholder 2"/>
          <p:cNvSpPr>
            <a:spLocks noGrp="1"/>
          </p:cNvSpPr>
          <p:nvPr>
            <p:ph sz="half" idx="1"/>
          </p:nvPr>
        </p:nvSpPr>
        <p:spPr>
          <a:xfrm>
            <a:off x="824249" y="1854558"/>
            <a:ext cx="6027312" cy="4454802"/>
          </a:xfrm>
        </p:spPr>
        <p:txBody>
          <a:bodyPr>
            <a:normAutofit lnSpcReduction="10000"/>
          </a:bodyPr>
          <a:lstStyle/>
          <a:p>
            <a:pPr>
              <a:buFont typeface="Wingdings" panose="05000000000000000000" pitchFamily="2" charset="2"/>
              <a:buChar char="q"/>
            </a:pPr>
            <a:r>
              <a:rPr lang="en-US" dirty="0" smtClean="0"/>
              <a:t>  The Reconstruction Era lasted from 1865 – 1877.</a:t>
            </a:r>
          </a:p>
          <a:p>
            <a:pPr>
              <a:buFont typeface="Wingdings" panose="05000000000000000000" pitchFamily="2" charset="2"/>
              <a:buChar char="q"/>
            </a:pPr>
            <a:r>
              <a:rPr lang="en-US" dirty="0"/>
              <a:t> </a:t>
            </a:r>
            <a:r>
              <a:rPr lang="en-US" dirty="0" smtClean="0"/>
              <a:t> The </a:t>
            </a:r>
            <a:r>
              <a:rPr lang="en-US" b="1" i="1" u="sng" dirty="0" smtClean="0">
                <a:effectLst>
                  <a:outerShdw blurRad="38100" dist="38100" dir="2700000" algn="tl">
                    <a:srgbClr val="000000">
                      <a:alpha val="43137"/>
                    </a:srgbClr>
                  </a:outerShdw>
                </a:effectLst>
              </a:rPr>
              <a:t>Compromise of 1877 ended the Reconstruction</a:t>
            </a:r>
            <a:r>
              <a:rPr lang="en-US" dirty="0" smtClean="0"/>
              <a:t>.  Essentially, it was a disputed election.  Samuel Tilden, a Democrat had won more popular votes; however, the Electoral College was very much in dispute.</a:t>
            </a:r>
          </a:p>
          <a:p>
            <a:pPr>
              <a:buFont typeface="Wingdings" panose="05000000000000000000" pitchFamily="2" charset="2"/>
              <a:buChar char="q"/>
            </a:pPr>
            <a:r>
              <a:rPr lang="en-US" dirty="0"/>
              <a:t> </a:t>
            </a:r>
            <a:r>
              <a:rPr lang="en-US" dirty="0" smtClean="0"/>
              <a:t> As a result of the </a:t>
            </a:r>
            <a:r>
              <a:rPr lang="en-US" b="1" i="1" u="sng" dirty="0" smtClean="0">
                <a:effectLst>
                  <a:outerShdw blurRad="38100" dist="38100" dir="2700000" algn="tl">
                    <a:srgbClr val="000000">
                      <a:alpha val="43137"/>
                    </a:srgbClr>
                  </a:outerShdw>
                </a:effectLst>
              </a:rPr>
              <a:t>Compromise of 1877</a:t>
            </a:r>
            <a:r>
              <a:rPr lang="en-US" dirty="0" smtClean="0"/>
              <a:t>, </a:t>
            </a:r>
            <a:r>
              <a:rPr lang="en-US" b="1" i="1" u="sng" dirty="0" smtClean="0">
                <a:effectLst>
                  <a:outerShdw blurRad="38100" dist="38100" dir="2700000" algn="tl">
                    <a:srgbClr val="000000">
                      <a:alpha val="43137"/>
                    </a:srgbClr>
                  </a:outerShdw>
                </a:effectLst>
              </a:rPr>
              <a:t>Rutherford B. Hayes became </a:t>
            </a:r>
            <a:r>
              <a:rPr lang="en-US" dirty="0" smtClean="0"/>
              <a:t>President of the United States in exchange for a </a:t>
            </a:r>
            <a:r>
              <a:rPr lang="en-US" b="1" i="1" u="sng" dirty="0" smtClean="0">
                <a:effectLst>
                  <a:outerShdw blurRad="38100" dist="38100" dir="2700000" algn="tl">
                    <a:srgbClr val="000000">
                      <a:alpha val="43137"/>
                    </a:srgbClr>
                  </a:outerShdw>
                </a:effectLst>
              </a:rPr>
              <a:t>pledge to end the military occupation of the South</a:t>
            </a:r>
            <a:r>
              <a:rPr lang="en-US" dirty="0" smtClean="0"/>
              <a:t>.</a:t>
            </a:r>
          </a:p>
          <a:p>
            <a:pPr>
              <a:buFont typeface="Wingdings" panose="05000000000000000000" pitchFamily="2" charset="2"/>
              <a:buChar char="q"/>
            </a:pPr>
            <a:r>
              <a:rPr lang="en-US" dirty="0" smtClean="0"/>
              <a:t>The </a:t>
            </a:r>
            <a:r>
              <a:rPr lang="en-US" b="1" i="1" u="sng" dirty="0" smtClean="0">
                <a:effectLst>
                  <a:outerShdw blurRad="38100" dist="38100" dir="2700000" algn="tl">
                    <a:srgbClr val="000000">
                      <a:alpha val="43137"/>
                    </a:srgbClr>
                  </a:outerShdw>
                </a:effectLst>
              </a:rPr>
              <a:t>Reconstruction ended</a:t>
            </a:r>
            <a:r>
              <a:rPr lang="en-US" dirty="0" smtClean="0"/>
              <a:t>, and Southern States resumed racist, discriminatory </a:t>
            </a:r>
            <a:r>
              <a:rPr lang="en-US" b="1" i="1" u="sng" dirty="0" smtClean="0">
                <a:effectLst>
                  <a:outerShdw blurRad="38100" dist="38100" dir="2700000" algn="tl">
                    <a:srgbClr val="000000">
                      <a:alpha val="43137"/>
                    </a:srgbClr>
                  </a:outerShdw>
                </a:effectLst>
              </a:rPr>
              <a:t>“black codes”</a:t>
            </a:r>
            <a:r>
              <a:rPr lang="en-US" dirty="0" smtClean="0"/>
              <a:t> and </a:t>
            </a:r>
            <a:r>
              <a:rPr lang="en-US" b="1" i="1" u="sng" dirty="0" smtClean="0">
                <a:effectLst>
                  <a:outerShdw blurRad="38100" dist="38100" dir="2700000" algn="tl">
                    <a:srgbClr val="000000">
                      <a:alpha val="43137"/>
                    </a:srgbClr>
                  </a:outerShdw>
                </a:effectLst>
              </a:rPr>
              <a:t>“Jim Crow” </a:t>
            </a:r>
            <a:r>
              <a:rPr lang="en-US" dirty="0" smtClean="0"/>
              <a:t>laws.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92474" y="1806639"/>
            <a:ext cx="3760630" cy="4687627"/>
          </a:xfrm>
        </p:spPr>
      </p:pic>
    </p:spTree>
    <p:extLst>
      <p:ext uri="{BB962C8B-B14F-4D97-AF65-F5344CB8AC3E}">
        <p14:creationId xmlns:p14="http://schemas.microsoft.com/office/powerpoint/2010/main" val="31031172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King George III of England</a:t>
            </a:r>
            <a:endParaRPr lang="en-US" dirty="0"/>
          </a:p>
        </p:txBody>
      </p:sp>
      <p:sp>
        <p:nvSpPr>
          <p:cNvPr id="3" name="Content Placeholder 2"/>
          <p:cNvSpPr>
            <a:spLocks noGrp="1"/>
          </p:cNvSpPr>
          <p:nvPr>
            <p:ph sz="half" idx="1"/>
          </p:nvPr>
        </p:nvSpPr>
        <p:spPr>
          <a:xfrm>
            <a:off x="1024127" y="2286000"/>
            <a:ext cx="6690317" cy="4023360"/>
          </a:xfrm>
        </p:spPr>
        <p:txBody>
          <a:bodyPr/>
          <a:lstStyle/>
          <a:p>
            <a:pPr>
              <a:buFont typeface="Wingdings" panose="05000000000000000000" pitchFamily="2" charset="2"/>
              <a:buChar char="q"/>
            </a:pPr>
            <a:r>
              <a:rPr lang="en-US" dirty="0" smtClean="0"/>
              <a:t>  King George the II was the man who issued the </a:t>
            </a:r>
            <a:r>
              <a:rPr lang="en-US" b="1" i="1" u="sng" dirty="0" smtClean="0">
                <a:effectLst>
                  <a:outerShdw blurRad="38100" dist="38100" dir="2700000" algn="tl">
                    <a:srgbClr val="000000">
                      <a:alpha val="43137"/>
                    </a:srgbClr>
                  </a:outerShdw>
                </a:effectLst>
              </a:rPr>
              <a:t>Proclamation of 1763</a:t>
            </a:r>
            <a:r>
              <a:rPr lang="en-US" dirty="0" smtClean="0"/>
              <a:t>, which forbid Americans from settling west of the Appalachian Mountains.  </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King George III also approved of Parliament’s policies of </a:t>
            </a:r>
            <a:r>
              <a:rPr lang="en-US" b="1" i="1" u="sng" dirty="0" smtClean="0">
                <a:effectLst>
                  <a:outerShdw blurRad="38100" dist="38100" dir="2700000" algn="tl">
                    <a:srgbClr val="000000">
                      <a:alpha val="43137"/>
                    </a:srgbClr>
                  </a:outerShdw>
                </a:effectLst>
              </a:rPr>
              <a:t>“taxation without representation.” </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The so-called </a:t>
            </a:r>
            <a:r>
              <a:rPr lang="en-US" b="1" i="1" u="sng" dirty="0" smtClean="0">
                <a:effectLst>
                  <a:outerShdw blurRad="38100" dist="38100" dir="2700000" algn="tl">
                    <a:srgbClr val="000000">
                      <a:alpha val="43137"/>
                    </a:srgbClr>
                  </a:outerShdw>
                </a:effectLst>
              </a:rPr>
              <a:t>“List of Grievances”</a:t>
            </a:r>
            <a:r>
              <a:rPr lang="en-US" dirty="0" smtClean="0"/>
              <a:t> which was a part of Thomas Jefferson’s Declaration of Independence was addressed to King George III.  He ignored it!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281855" y="791278"/>
            <a:ext cx="3664553" cy="5725866"/>
          </a:xfrm>
        </p:spPr>
      </p:pic>
    </p:spTree>
    <p:extLst>
      <p:ext uri="{BB962C8B-B14F-4D97-AF65-F5344CB8AC3E}">
        <p14:creationId xmlns:p14="http://schemas.microsoft.com/office/powerpoint/2010/main" val="11113901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0677" y="4960137"/>
            <a:ext cx="8088923" cy="1463040"/>
          </a:xfrm>
        </p:spPr>
        <p:txBody>
          <a:bodyPr>
            <a:normAutofit/>
          </a:bodyPr>
          <a:lstStyle/>
          <a:p>
            <a:r>
              <a:rPr lang="en-US" dirty="0" smtClean="0"/>
              <a:t>Invention, industrialization, immigration, and urbanization</a:t>
            </a:r>
            <a:endParaRPr lang="en-US" dirty="0"/>
          </a:p>
        </p:txBody>
      </p:sp>
      <p:sp>
        <p:nvSpPr>
          <p:cNvPr id="6" name="Text Placeholder 5"/>
          <p:cNvSpPr>
            <a:spLocks noGrp="1"/>
          </p:cNvSpPr>
          <p:nvPr>
            <p:ph type="body" idx="1"/>
          </p:nvPr>
        </p:nvSpPr>
        <p:spPr/>
        <p:txBody>
          <a:bodyPr/>
          <a:lstStyle/>
          <a:p>
            <a:r>
              <a:rPr lang="en-US" dirty="0" smtClean="0"/>
              <a:t>THE GILDED AGE IN AMERICA</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831" y="334106"/>
            <a:ext cx="3173186" cy="403860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09916">
            <a:off x="3208102" y="193091"/>
            <a:ext cx="2885895" cy="3964332"/>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7108" y="850656"/>
            <a:ext cx="4650154" cy="3342298"/>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9572" y="468923"/>
            <a:ext cx="3288047" cy="2656742"/>
          </a:xfrm>
          <a:prstGeom prst="rect">
            <a:avLst/>
          </a:prstGeom>
        </p:spPr>
      </p:pic>
    </p:spTree>
    <p:extLst>
      <p:ext uri="{BB962C8B-B14F-4D97-AF65-F5344CB8AC3E}">
        <p14:creationId xmlns:p14="http://schemas.microsoft.com/office/powerpoint/2010/main" val="28660761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#53.  Thomas </a:t>
            </a:r>
            <a:r>
              <a:rPr lang="en-US" dirty="0" err="1" smtClean="0"/>
              <a:t>edison</a:t>
            </a:r>
            <a:endParaRPr lang="en-US" dirty="0"/>
          </a:p>
        </p:txBody>
      </p:sp>
      <p:sp>
        <p:nvSpPr>
          <p:cNvPr id="5" name="Content Placeholder 4"/>
          <p:cNvSpPr>
            <a:spLocks noGrp="1"/>
          </p:cNvSpPr>
          <p:nvPr>
            <p:ph sz="half" idx="1"/>
          </p:nvPr>
        </p:nvSpPr>
        <p:spPr>
          <a:xfrm>
            <a:off x="1024128" y="2286000"/>
            <a:ext cx="5698644" cy="4023360"/>
          </a:xfrm>
        </p:spPr>
        <p:txBody>
          <a:bodyPr>
            <a:normAutofit/>
          </a:bodyPr>
          <a:lstStyle/>
          <a:p>
            <a:r>
              <a:rPr lang="en-US" dirty="0" smtClean="0"/>
              <a:t>Thomas Edison was known as “The Wizard of Menlo Park, NJ” and invented: </a:t>
            </a:r>
          </a:p>
          <a:p>
            <a:pPr>
              <a:buFont typeface="Wingdings" panose="05000000000000000000" pitchFamily="2" charset="2"/>
              <a:buChar char="q"/>
            </a:pPr>
            <a:r>
              <a:rPr lang="en-US" b="1" i="1" dirty="0" smtClean="0">
                <a:effectLst>
                  <a:outerShdw blurRad="38100" dist="38100" dir="2700000" algn="tl">
                    <a:srgbClr val="000000">
                      <a:alpha val="43137"/>
                    </a:srgbClr>
                  </a:outerShdw>
                </a:effectLst>
              </a:rPr>
              <a:t>  The </a:t>
            </a:r>
            <a:r>
              <a:rPr lang="en-US" b="1" i="1" dirty="0">
                <a:effectLst>
                  <a:outerShdw blurRad="38100" dist="38100" dir="2700000" algn="tl">
                    <a:srgbClr val="000000">
                      <a:alpha val="43137"/>
                    </a:srgbClr>
                  </a:outerShdw>
                </a:effectLst>
              </a:rPr>
              <a:t>Light Bulb</a:t>
            </a:r>
          </a:p>
          <a:p>
            <a:pPr>
              <a:buFont typeface="Wingdings" panose="05000000000000000000" pitchFamily="2" charset="2"/>
              <a:buChar char="q"/>
            </a:pPr>
            <a:r>
              <a:rPr lang="en-US" b="1" i="1" dirty="0">
                <a:effectLst>
                  <a:outerShdw blurRad="38100" dist="38100" dir="2700000" algn="tl">
                    <a:srgbClr val="000000">
                      <a:alpha val="43137"/>
                    </a:srgbClr>
                  </a:outerShdw>
                </a:effectLst>
              </a:rPr>
              <a:t>  The Phonograph Machine (record player)</a:t>
            </a:r>
          </a:p>
          <a:p>
            <a:pPr>
              <a:buFont typeface="Wingdings" panose="05000000000000000000" pitchFamily="2" charset="2"/>
              <a:buChar char="q"/>
            </a:pPr>
            <a:r>
              <a:rPr lang="en-US" b="1" i="1" dirty="0">
                <a:effectLst>
                  <a:outerShdw blurRad="38100" dist="38100" dir="2700000" algn="tl">
                    <a:srgbClr val="000000">
                      <a:alpha val="43137"/>
                    </a:srgbClr>
                  </a:outerShdw>
                </a:effectLst>
              </a:rPr>
              <a:t>  The Motion Picture Machine</a:t>
            </a:r>
          </a:p>
          <a:p>
            <a:pPr>
              <a:buFont typeface="Wingdings" panose="05000000000000000000" pitchFamily="2" charset="2"/>
              <a:buChar char="q"/>
            </a:pPr>
            <a:r>
              <a:rPr lang="en-US" b="1" i="1" dirty="0">
                <a:effectLst>
                  <a:outerShdw blurRad="38100" dist="38100" dir="2700000" algn="tl">
                    <a:srgbClr val="000000">
                      <a:alpha val="43137"/>
                    </a:srgbClr>
                  </a:outerShdw>
                </a:effectLst>
              </a:rPr>
              <a:t>  The Electric Generator</a:t>
            </a:r>
          </a:p>
          <a:p>
            <a:pPr>
              <a:buFont typeface="Wingdings" panose="05000000000000000000" pitchFamily="2" charset="2"/>
              <a:buChar char="q"/>
            </a:pPr>
            <a:r>
              <a:rPr lang="en-US" b="1" i="1" dirty="0">
                <a:effectLst>
                  <a:outerShdw blurRad="38100" dist="38100" dir="2700000" algn="tl">
                    <a:srgbClr val="000000">
                      <a:alpha val="43137"/>
                    </a:srgbClr>
                  </a:outerShdw>
                </a:effectLst>
              </a:rPr>
              <a:t>  The Battery Cell</a:t>
            </a:r>
          </a:p>
          <a:p>
            <a:pPr marL="0" indent="0">
              <a:buNone/>
            </a:pPr>
            <a:r>
              <a:rPr lang="en-US" dirty="0" smtClean="0"/>
              <a:t>Edison also established companies which mass produced and sold these items! </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84716" y="595627"/>
            <a:ext cx="4510056" cy="5702142"/>
          </a:xfrm>
        </p:spPr>
      </p:pic>
    </p:spTree>
    <p:extLst>
      <p:ext uri="{BB962C8B-B14F-4D97-AF65-F5344CB8AC3E}">
        <p14:creationId xmlns:p14="http://schemas.microsoft.com/office/powerpoint/2010/main" val="398419083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#54.  Samuel F.B. Morse: the Telegraph</a:t>
            </a:r>
            <a:endParaRPr lang="en-US" dirty="0"/>
          </a:p>
        </p:txBody>
      </p:sp>
      <p:sp>
        <p:nvSpPr>
          <p:cNvPr id="3" name="Content Placeholder 2"/>
          <p:cNvSpPr>
            <a:spLocks noGrp="1"/>
          </p:cNvSpPr>
          <p:nvPr>
            <p:ph sz="half" idx="1"/>
          </p:nvPr>
        </p:nvSpPr>
        <p:spPr>
          <a:xfrm>
            <a:off x="1024128" y="2125014"/>
            <a:ext cx="4616818" cy="4184346"/>
          </a:xfrm>
        </p:spPr>
        <p:txBody>
          <a:bodyPr/>
          <a:lstStyle/>
          <a:p>
            <a:r>
              <a:rPr lang="en-US" b="1" i="1" u="sng" dirty="0" smtClean="0">
                <a:effectLst>
                  <a:outerShdw blurRad="38100" dist="38100" dir="2700000" algn="tl">
                    <a:srgbClr val="000000">
                      <a:alpha val="43137"/>
                    </a:srgbClr>
                  </a:outerShdw>
                </a:effectLst>
              </a:rPr>
              <a:t>Samuel F.B. Morse </a:t>
            </a:r>
            <a:r>
              <a:rPr lang="en-US" dirty="0" smtClean="0"/>
              <a:t>didn’t exactly invent the telegraph.  He really just stole the idea from a French inventor in Paris and brought it to America.  </a:t>
            </a:r>
          </a:p>
          <a:p>
            <a:r>
              <a:rPr lang="en-US" dirty="0"/>
              <a:t>H</a:t>
            </a:r>
            <a:r>
              <a:rPr lang="en-US" dirty="0" smtClean="0"/>
              <a:t>e did contribute </a:t>
            </a:r>
            <a:r>
              <a:rPr lang="en-US" b="1" i="1" u="sng" dirty="0" smtClean="0">
                <a:effectLst>
                  <a:outerShdw blurRad="38100" dist="38100" dir="2700000" algn="tl">
                    <a:srgbClr val="000000">
                      <a:alpha val="43137"/>
                    </a:srgbClr>
                  </a:outerShdw>
                </a:effectLst>
              </a:rPr>
              <a:t>Morse Code </a:t>
            </a:r>
            <a:r>
              <a:rPr lang="en-US" dirty="0" smtClean="0"/>
              <a:t>to our nation and the widespread use of telegraphs allowed Americans to </a:t>
            </a:r>
            <a:r>
              <a:rPr lang="en-US" b="1" i="1" u="sng" dirty="0" smtClean="0">
                <a:effectLst>
                  <a:outerShdw blurRad="38100" dist="38100" dir="2700000" algn="tl">
                    <a:srgbClr val="000000">
                      <a:alpha val="43137"/>
                    </a:srgbClr>
                  </a:outerShdw>
                </a:effectLst>
              </a:rPr>
              <a:t>communicate</a:t>
            </a:r>
            <a:r>
              <a:rPr lang="en-US" dirty="0" smtClean="0"/>
              <a:t> across long distances like never before.</a:t>
            </a:r>
          </a:p>
          <a:p>
            <a:r>
              <a:rPr lang="en-US" dirty="0" smtClean="0"/>
              <a:t>Later </a:t>
            </a:r>
            <a:r>
              <a:rPr lang="en-US" b="1" i="1" u="sng" dirty="0" smtClean="0">
                <a:effectLst>
                  <a:outerShdw blurRad="38100" dist="38100" dir="2700000" algn="tl">
                    <a:srgbClr val="000000">
                      <a:alpha val="43137"/>
                    </a:srgbClr>
                  </a:outerShdw>
                </a:effectLst>
              </a:rPr>
              <a:t>Cyrus Field </a:t>
            </a:r>
            <a:r>
              <a:rPr lang="en-US" dirty="0" smtClean="0"/>
              <a:t>would lay the </a:t>
            </a:r>
            <a:r>
              <a:rPr lang="en-US" b="1" i="1" u="sng" dirty="0" smtClean="0">
                <a:effectLst>
                  <a:outerShdw blurRad="38100" dist="38100" dir="2700000" algn="tl">
                    <a:srgbClr val="000000">
                      <a:alpha val="43137"/>
                    </a:srgbClr>
                  </a:outerShdw>
                </a:effectLst>
              </a:rPr>
              <a:t>Trans-Atlantic Cable</a:t>
            </a:r>
            <a:r>
              <a:rPr lang="en-US" dirty="0" smtClean="0"/>
              <a:t>, allowing telegram communication with Europe!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70697" y="2238626"/>
            <a:ext cx="6095378" cy="3891718"/>
          </a:xfrm>
        </p:spPr>
      </p:pic>
    </p:spTree>
    <p:extLst>
      <p:ext uri="{BB962C8B-B14F-4D97-AF65-F5344CB8AC3E}">
        <p14:creationId xmlns:p14="http://schemas.microsoft.com/office/powerpoint/2010/main" val="32133756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#55.  Alexander Graham bell</a:t>
            </a:r>
            <a:endParaRPr lang="en-US" dirty="0"/>
          </a:p>
        </p:txBody>
      </p:sp>
      <p:sp>
        <p:nvSpPr>
          <p:cNvPr id="3" name="Content Placeholder 2"/>
          <p:cNvSpPr>
            <a:spLocks noGrp="1"/>
          </p:cNvSpPr>
          <p:nvPr>
            <p:ph sz="half" idx="1"/>
          </p:nvPr>
        </p:nvSpPr>
        <p:spPr/>
        <p:txBody>
          <a:bodyPr/>
          <a:lstStyle/>
          <a:p>
            <a:r>
              <a:rPr lang="en-US" dirty="0" smtClean="0"/>
              <a:t>Alexander Graham Bell invented the </a:t>
            </a:r>
            <a:r>
              <a:rPr lang="en-US" b="1" i="1" u="sng" dirty="0" smtClean="0">
                <a:effectLst>
                  <a:outerShdw blurRad="38100" dist="38100" dir="2700000" algn="tl">
                    <a:srgbClr val="000000">
                      <a:alpha val="43137"/>
                    </a:srgbClr>
                  </a:outerShdw>
                </a:effectLst>
              </a:rPr>
              <a:t>telephone</a:t>
            </a:r>
            <a:r>
              <a:rPr lang="en-US" dirty="0" smtClean="0"/>
              <a:t>, famously stating “</a:t>
            </a:r>
            <a:r>
              <a:rPr lang="en-US" i="1" dirty="0" smtClean="0">
                <a:latin typeface="Narkisim" panose="020E0502050101010101" pitchFamily="34" charset="-79"/>
                <a:cs typeface="Narkisim" panose="020E0502050101010101" pitchFamily="34" charset="-79"/>
              </a:rPr>
              <a:t>Mr. Watson, come here!  I want you!</a:t>
            </a:r>
            <a:r>
              <a:rPr lang="en-US" dirty="0" smtClean="0"/>
              <a:t>” </a:t>
            </a:r>
          </a:p>
          <a:p>
            <a:r>
              <a:rPr lang="en-US" dirty="0" smtClean="0"/>
              <a:t>Bell also created the </a:t>
            </a:r>
            <a:r>
              <a:rPr lang="en-US" b="1" i="1" u="sng" dirty="0" smtClean="0">
                <a:effectLst>
                  <a:outerShdw blurRad="38100" dist="38100" dir="2700000" algn="tl">
                    <a:srgbClr val="000000">
                      <a:alpha val="43137"/>
                    </a:srgbClr>
                  </a:outerShdw>
                </a:effectLst>
              </a:rPr>
              <a:t>American Telephone and Telegraph Company (AT&amp;T)</a:t>
            </a:r>
            <a:r>
              <a:rPr lang="en-US" dirty="0" smtClean="0"/>
              <a:t>, which further revolutionized the communications industry.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82986" y="130809"/>
            <a:ext cx="3653028" cy="4854522"/>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5331"/>
            <a:ext cx="1872669" cy="187266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2669" y="4985331"/>
            <a:ext cx="1872669" cy="187266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8007" y="4985331"/>
            <a:ext cx="1872669" cy="187266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5338" y="4985331"/>
            <a:ext cx="1872669" cy="1872669"/>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4533" y="4985331"/>
            <a:ext cx="1872669" cy="1872669"/>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3345" y="4985331"/>
            <a:ext cx="1872669" cy="1872669"/>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0676" y="4985331"/>
            <a:ext cx="1872669" cy="1872669"/>
          </a:xfrm>
          <a:prstGeom prst="rect">
            <a:avLst/>
          </a:prstGeom>
        </p:spPr>
      </p:pic>
    </p:spTree>
    <p:extLst>
      <p:ext uri="{BB962C8B-B14F-4D97-AF65-F5344CB8AC3E}">
        <p14:creationId xmlns:p14="http://schemas.microsoft.com/office/powerpoint/2010/main" val="1170328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089038"/>
          </a:xfrm>
        </p:spPr>
        <p:txBody>
          <a:bodyPr/>
          <a:lstStyle/>
          <a:p>
            <a:r>
              <a:rPr lang="en-US" dirty="0" smtClean="0"/>
              <a:t>#56.  Andrew </a:t>
            </a:r>
            <a:r>
              <a:rPr lang="en-US" dirty="0" err="1" smtClean="0"/>
              <a:t>carnegie</a:t>
            </a:r>
            <a:endParaRPr lang="en-US" dirty="0"/>
          </a:p>
        </p:txBody>
      </p:sp>
      <p:sp>
        <p:nvSpPr>
          <p:cNvPr id="3" name="Content Placeholder 2"/>
          <p:cNvSpPr>
            <a:spLocks noGrp="1"/>
          </p:cNvSpPr>
          <p:nvPr>
            <p:ph sz="half" idx="1"/>
          </p:nvPr>
        </p:nvSpPr>
        <p:spPr>
          <a:xfrm>
            <a:off x="1024128" y="1751527"/>
            <a:ext cx="5672886" cy="4557833"/>
          </a:xfrm>
        </p:spPr>
        <p:txBody>
          <a:bodyPr>
            <a:normAutofit lnSpcReduction="10000"/>
          </a:bodyPr>
          <a:lstStyle/>
          <a:p>
            <a:pPr>
              <a:buFont typeface="Wingdings" panose="05000000000000000000" pitchFamily="2" charset="2"/>
              <a:buChar char="q"/>
            </a:pPr>
            <a:r>
              <a:rPr lang="en-US" dirty="0" smtClean="0"/>
              <a:t>  Andrew Carnegie was the </a:t>
            </a:r>
            <a:r>
              <a:rPr lang="en-US" b="1" i="1" u="sng" dirty="0" smtClean="0">
                <a:effectLst>
                  <a:outerShdw blurRad="38100" dist="38100" dir="2700000" algn="tl">
                    <a:srgbClr val="000000">
                      <a:alpha val="43137"/>
                    </a:srgbClr>
                  </a:outerShdw>
                </a:effectLst>
              </a:rPr>
              <a:t>“Man of Steel,</a:t>
            </a:r>
            <a:r>
              <a:rPr lang="en-US" b="1" i="1" dirty="0" smtClean="0">
                <a:effectLst>
                  <a:outerShdw blurRad="38100" dist="38100" dir="2700000" algn="tl">
                    <a:srgbClr val="000000">
                      <a:alpha val="43137"/>
                    </a:srgbClr>
                  </a:outerShdw>
                </a:effectLst>
              </a:rPr>
              <a:t>” </a:t>
            </a:r>
            <a:r>
              <a:rPr lang="en-US" dirty="0" smtClean="0"/>
              <a:t>and used the </a:t>
            </a:r>
            <a:r>
              <a:rPr lang="en-US" b="1" i="1" dirty="0" smtClean="0">
                <a:effectLst>
                  <a:outerShdw blurRad="38100" dist="38100" dir="2700000" algn="tl">
                    <a:srgbClr val="000000">
                      <a:alpha val="43137"/>
                    </a:srgbClr>
                  </a:outerShdw>
                </a:effectLst>
              </a:rPr>
              <a:t>Bessemer Process </a:t>
            </a:r>
            <a:r>
              <a:rPr lang="en-US" dirty="0" smtClean="0"/>
              <a:t>to make steel. </a:t>
            </a:r>
          </a:p>
          <a:p>
            <a:pPr>
              <a:buFont typeface="Wingdings" panose="05000000000000000000" pitchFamily="2" charset="2"/>
              <a:buChar char="q"/>
            </a:pPr>
            <a:r>
              <a:rPr lang="en-US" dirty="0" smtClean="0"/>
              <a:t>  In 1892, he fired all of his workers when they protested the slashing of their wages during the </a:t>
            </a:r>
            <a:r>
              <a:rPr lang="en-US" b="1" i="1" u="sng" dirty="0" smtClean="0">
                <a:effectLst>
                  <a:outerShdw blurRad="38100" dist="38100" dir="2700000" algn="tl">
                    <a:srgbClr val="000000">
                      <a:alpha val="43137"/>
                    </a:srgbClr>
                  </a:outerShdw>
                </a:effectLst>
              </a:rPr>
              <a:t>Homestead Plant Strike</a:t>
            </a:r>
            <a:r>
              <a:rPr lang="en-US" dirty="0" smtClean="0"/>
              <a:t>. </a:t>
            </a:r>
          </a:p>
          <a:p>
            <a:pPr>
              <a:buFont typeface="Wingdings" panose="05000000000000000000" pitchFamily="2" charset="2"/>
              <a:buChar char="q"/>
            </a:pPr>
            <a:r>
              <a:rPr lang="en-US" dirty="0"/>
              <a:t> </a:t>
            </a:r>
            <a:r>
              <a:rPr lang="en-US" dirty="0" smtClean="0"/>
              <a:t> In 1903, he sold the US Steel Corporation for close to $1 Billion – to John Pierpont Morgan, one of the only men who could possible have bought it.</a:t>
            </a:r>
          </a:p>
          <a:p>
            <a:pPr>
              <a:buFont typeface="Wingdings" panose="05000000000000000000" pitchFamily="2" charset="2"/>
              <a:buChar char="q"/>
            </a:pPr>
            <a:r>
              <a:rPr lang="en-US" dirty="0"/>
              <a:t> </a:t>
            </a:r>
            <a:r>
              <a:rPr lang="en-US" dirty="0" smtClean="0"/>
              <a:t> After selling his company, Carnegie devoted the remainder of his life to </a:t>
            </a:r>
            <a:r>
              <a:rPr lang="en-US" b="1" i="1" u="sng" dirty="0" smtClean="0">
                <a:effectLst>
                  <a:outerShdw blurRad="38100" dist="38100" dir="2700000" algn="tl">
                    <a:srgbClr val="000000">
                      <a:alpha val="43137"/>
                    </a:srgbClr>
                  </a:outerShdw>
                </a:effectLst>
              </a:rPr>
              <a:t>philanthropy</a:t>
            </a:r>
            <a:r>
              <a:rPr lang="en-US" dirty="0" smtClean="0"/>
              <a:t>.  He donated money to found colleges, to create public library systems, and to promote world peace.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2717" y="576150"/>
            <a:ext cx="4173114" cy="5732575"/>
          </a:xfrm>
        </p:spPr>
      </p:pic>
    </p:spTree>
    <p:extLst>
      <p:ext uri="{BB962C8B-B14F-4D97-AF65-F5344CB8AC3E}">
        <p14:creationId xmlns:p14="http://schemas.microsoft.com/office/powerpoint/2010/main" val="9232821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
            </a:r>
            <a:r>
              <a:rPr lang="en-US" dirty="0" smtClean="0"/>
              <a:t>57.  John </a:t>
            </a:r>
            <a:r>
              <a:rPr lang="en-US" dirty="0" err="1" smtClean="0"/>
              <a:t>pierpont</a:t>
            </a:r>
            <a:r>
              <a:rPr lang="en-US" dirty="0" smtClean="0"/>
              <a:t> </a:t>
            </a:r>
            <a:r>
              <a:rPr lang="en-US" dirty="0" err="1" smtClean="0"/>
              <a:t>morgan</a:t>
            </a:r>
            <a:endParaRPr lang="en-US" dirty="0"/>
          </a:p>
        </p:txBody>
      </p:sp>
      <p:sp>
        <p:nvSpPr>
          <p:cNvPr id="3" name="Content Placeholder 2"/>
          <p:cNvSpPr>
            <a:spLocks noGrp="1"/>
          </p:cNvSpPr>
          <p:nvPr>
            <p:ph sz="half" idx="1"/>
          </p:nvPr>
        </p:nvSpPr>
        <p:spPr>
          <a:xfrm>
            <a:off x="1075643" y="1938271"/>
            <a:ext cx="4754880" cy="4023360"/>
          </a:xfrm>
        </p:spPr>
        <p:txBody>
          <a:bodyPr>
            <a:normAutofit lnSpcReduction="10000"/>
          </a:bodyPr>
          <a:lstStyle/>
          <a:p>
            <a:pPr>
              <a:buFont typeface="Wingdings" panose="05000000000000000000" pitchFamily="2" charset="2"/>
              <a:buChar char="q"/>
            </a:pPr>
            <a:r>
              <a:rPr lang="en-US" dirty="0" smtClean="0"/>
              <a:t>  John Pierpont Morgan was an </a:t>
            </a:r>
            <a:r>
              <a:rPr lang="en-US" b="1" i="1" u="sng" dirty="0" smtClean="0">
                <a:effectLst>
                  <a:outerShdw blurRad="38100" dist="38100" dir="2700000" algn="tl">
                    <a:srgbClr val="000000">
                      <a:alpha val="43137"/>
                    </a:srgbClr>
                  </a:outerShdw>
                </a:effectLst>
              </a:rPr>
              <a:t>investment banker</a:t>
            </a:r>
            <a:r>
              <a:rPr lang="en-US" dirty="0" smtClean="0"/>
              <a:t> who was so rich that he literally bailed out Wall Street when recessions hit.</a:t>
            </a:r>
          </a:p>
          <a:p>
            <a:pPr>
              <a:buFont typeface="Wingdings" panose="05000000000000000000" pitchFamily="2" charset="2"/>
              <a:buChar char="q"/>
            </a:pPr>
            <a:r>
              <a:rPr lang="en-US" dirty="0" smtClean="0"/>
              <a:t>  Morgan owned controlling interest in many </a:t>
            </a:r>
            <a:r>
              <a:rPr lang="en-US" b="1" i="1" u="sng" dirty="0" smtClean="0">
                <a:effectLst>
                  <a:outerShdw blurRad="38100" dist="38100" dir="2700000" algn="tl">
                    <a:srgbClr val="000000">
                      <a:alpha val="43137"/>
                    </a:srgbClr>
                  </a:outerShdw>
                </a:effectLst>
              </a:rPr>
              <a:t>trusts</a:t>
            </a:r>
            <a:r>
              <a:rPr lang="en-US" dirty="0" smtClean="0"/>
              <a:t>, and was sued repeatedly by trustbusting President Theodore Roosevelt.  </a:t>
            </a:r>
          </a:p>
          <a:p>
            <a:pPr>
              <a:buFont typeface="Wingdings" panose="05000000000000000000" pitchFamily="2" charset="2"/>
              <a:buChar char="q"/>
            </a:pPr>
            <a:r>
              <a:rPr lang="en-US" dirty="0" smtClean="0"/>
              <a:t>  Morgan </a:t>
            </a:r>
            <a:r>
              <a:rPr lang="en-US" b="1" i="1" u="sng" dirty="0" smtClean="0">
                <a:effectLst>
                  <a:outerShdw blurRad="38100" dist="38100" dir="2700000" algn="tl">
                    <a:srgbClr val="000000">
                      <a:alpha val="43137"/>
                    </a:srgbClr>
                  </a:outerShdw>
                </a:effectLst>
              </a:rPr>
              <a:t>hated the Sherman Anti-Trust Act, the Clayton Anti-Trust Act</a:t>
            </a:r>
            <a:r>
              <a:rPr lang="en-US" dirty="0" smtClean="0"/>
              <a:t>, and any efforts by the government to </a:t>
            </a:r>
            <a:r>
              <a:rPr lang="en-US" b="1" i="1" u="sng" dirty="0" smtClean="0">
                <a:effectLst>
                  <a:outerShdw blurRad="38100" dist="38100" dir="2700000" algn="tl">
                    <a:srgbClr val="000000">
                      <a:alpha val="43137"/>
                    </a:srgbClr>
                  </a:outerShdw>
                </a:effectLst>
              </a:rPr>
              <a:t>regulate the banking industry</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906073"/>
            <a:ext cx="5911262" cy="3999891"/>
          </a:xfrm>
        </p:spPr>
      </p:pic>
    </p:spTree>
    <p:extLst>
      <p:ext uri="{BB962C8B-B14F-4D97-AF65-F5344CB8AC3E}">
        <p14:creationId xmlns:p14="http://schemas.microsoft.com/office/powerpoint/2010/main" val="7194735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960249"/>
          </a:xfrm>
        </p:spPr>
        <p:txBody>
          <a:bodyPr/>
          <a:lstStyle/>
          <a:p>
            <a:r>
              <a:rPr lang="en-US" dirty="0" smtClean="0"/>
              <a:t>#58.  John d. </a:t>
            </a:r>
            <a:r>
              <a:rPr lang="en-US" dirty="0" err="1" smtClean="0"/>
              <a:t>rockefeller</a:t>
            </a:r>
            <a:endParaRPr lang="en-US" dirty="0"/>
          </a:p>
        </p:txBody>
      </p:sp>
      <p:sp>
        <p:nvSpPr>
          <p:cNvPr id="3" name="Content Placeholder 2"/>
          <p:cNvSpPr>
            <a:spLocks noGrp="1"/>
          </p:cNvSpPr>
          <p:nvPr>
            <p:ph sz="half" idx="1"/>
          </p:nvPr>
        </p:nvSpPr>
        <p:spPr>
          <a:xfrm>
            <a:off x="1024128" y="1635617"/>
            <a:ext cx="5788796" cy="4673743"/>
          </a:xfrm>
        </p:spPr>
        <p:txBody>
          <a:bodyPr>
            <a:normAutofit/>
          </a:bodyPr>
          <a:lstStyle/>
          <a:p>
            <a:pPr>
              <a:buFont typeface="Wingdings" panose="05000000000000000000" pitchFamily="2" charset="2"/>
              <a:buChar char="q"/>
            </a:pPr>
            <a:r>
              <a:rPr lang="en-US" dirty="0" smtClean="0"/>
              <a:t>  John D. Rockefeller owned the </a:t>
            </a:r>
            <a:r>
              <a:rPr lang="en-US" b="1" i="1" u="sng" dirty="0" smtClean="0">
                <a:effectLst>
                  <a:outerShdw blurRad="38100" dist="38100" dir="2700000" algn="tl">
                    <a:srgbClr val="000000">
                      <a:alpha val="43137"/>
                    </a:srgbClr>
                  </a:outerShdw>
                </a:effectLst>
              </a:rPr>
              <a:t>Standard Oil Trust</a:t>
            </a:r>
            <a:r>
              <a:rPr lang="en-US" dirty="0" smtClean="0"/>
              <a:t>, and was well known for using anti-competitive practices.  He ran competitors out of business by using unfair methods.  In the long run, this hurt consumers. </a:t>
            </a:r>
          </a:p>
          <a:p>
            <a:pPr>
              <a:buFont typeface="Wingdings" panose="05000000000000000000" pitchFamily="2" charset="2"/>
              <a:buChar char="q"/>
            </a:pPr>
            <a:r>
              <a:rPr lang="en-US" dirty="0" smtClean="0"/>
              <a:t>  Standard Oil Company refined oil into </a:t>
            </a:r>
            <a:r>
              <a:rPr lang="en-US" b="1" i="1" u="sng" dirty="0" smtClean="0">
                <a:effectLst>
                  <a:outerShdw blurRad="38100" dist="38100" dir="2700000" algn="tl">
                    <a:srgbClr val="000000">
                      <a:alpha val="43137"/>
                    </a:srgbClr>
                  </a:outerShdw>
                </a:effectLst>
              </a:rPr>
              <a:t>kerosene</a:t>
            </a:r>
            <a:r>
              <a:rPr lang="en-US" dirty="0" smtClean="0"/>
              <a:t> until the invention of the light bulb cut into profits; then, they began to refine oil into </a:t>
            </a:r>
            <a:r>
              <a:rPr lang="en-US" b="1" i="1" u="sng" dirty="0" smtClean="0">
                <a:effectLst>
                  <a:outerShdw blurRad="38100" dist="38100" dir="2700000" algn="tl">
                    <a:srgbClr val="000000">
                      <a:alpha val="43137"/>
                    </a:srgbClr>
                  </a:outerShdw>
                </a:effectLst>
              </a:rPr>
              <a:t>motor oil </a:t>
            </a:r>
            <a:r>
              <a:rPr lang="en-US" dirty="0" smtClean="0"/>
              <a:t>and </a:t>
            </a:r>
            <a:r>
              <a:rPr lang="en-US" b="1" i="1" u="sng" dirty="0" smtClean="0">
                <a:effectLst>
                  <a:outerShdw blurRad="38100" dist="38100" dir="2700000" algn="tl">
                    <a:srgbClr val="000000">
                      <a:alpha val="43137"/>
                    </a:srgbClr>
                  </a:outerShdw>
                </a:effectLst>
              </a:rPr>
              <a:t>gasoline</a:t>
            </a:r>
            <a:r>
              <a:rPr lang="en-US" dirty="0" smtClean="0"/>
              <a:t>. </a:t>
            </a:r>
          </a:p>
          <a:p>
            <a:pPr>
              <a:buFont typeface="Wingdings" panose="05000000000000000000" pitchFamily="2" charset="2"/>
              <a:buChar char="q"/>
            </a:pPr>
            <a:r>
              <a:rPr lang="en-US" dirty="0" smtClean="0"/>
              <a:t>  Rockefeller was sued by Theodore Roosevelt for breaking the </a:t>
            </a:r>
            <a:r>
              <a:rPr lang="en-US" b="1" i="1" u="sng" dirty="0" smtClean="0">
                <a:effectLst>
                  <a:outerShdw blurRad="38100" dist="38100" dir="2700000" algn="tl">
                    <a:srgbClr val="000000">
                      <a:alpha val="43137"/>
                    </a:srgbClr>
                  </a:outerShdw>
                </a:effectLst>
              </a:rPr>
              <a:t>Sherman Anti-Trust Act</a:t>
            </a:r>
            <a:r>
              <a:rPr lang="en-US" dirty="0" smtClean="0"/>
              <a:t>.  Eventually, the Standard Oil Trust was broken up by the Supreme Court.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6818" y="512474"/>
            <a:ext cx="4207649" cy="5796252"/>
          </a:xfrm>
        </p:spPr>
      </p:pic>
    </p:spTree>
    <p:extLst>
      <p:ext uri="{BB962C8B-B14F-4D97-AF65-F5344CB8AC3E}">
        <p14:creationId xmlns:p14="http://schemas.microsoft.com/office/powerpoint/2010/main" val="4813567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#59.  Cornelius Vanderbilt</a:t>
            </a:r>
            <a:endParaRPr lang="en-US" dirty="0"/>
          </a:p>
        </p:txBody>
      </p:sp>
      <p:sp>
        <p:nvSpPr>
          <p:cNvPr id="3" name="Content Placeholder 2"/>
          <p:cNvSpPr>
            <a:spLocks noGrp="1"/>
          </p:cNvSpPr>
          <p:nvPr>
            <p:ph sz="half" idx="1"/>
          </p:nvPr>
        </p:nvSpPr>
        <p:spPr>
          <a:xfrm>
            <a:off x="1024128" y="1906073"/>
            <a:ext cx="4754880" cy="4403287"/>
          </a:xfrm>
        </p:spPr>
        <p:txBody>
          <a:bodyPr/>
          <a:lstStyle/>
          <a:p>
            <a:pPr>
              <a:buFont typeface="Wingdings" panose="05000000000000000000" pitchFamily="2" charset="2"/>
              <a:buChar char="q"/>
            </a:pPr>
            <a:r>
              <a:rPr lang="en-US" dirty="0" smtClean="0"/>
              <a:t>  Cornelius Vanderbilt was a </a:t>
            </a:r>
            <a:r>
              <a:rPr lang="en-US" b="1" i="1" u="sng" dirty="0" smtClean="0">
                <a:effectLst>
                  <a:outerShdw blurRad="38100" dist="38100" dir="2700000" algn="tl">
                    <a:srgbClr val="000000">
                      <a:alpha val="43137"/>
                    </a:srgbClr>
                  </a:outerShdw>
                </a:effectLst>
              </a:rPr>
              <a:t>railroad baron</a:t>
            </a:r>
            <a:r>
              <a:rPr lang="en-US" dirty="0" smtClean="0"/>
              <a:t> who controlled many of the nation’s most used railways east of the Mississippi River.  </a:t>
            </a:r>
          </a:p>
          <a:p>
            <a:pPr>
              <a:buFont typeface="Wingdings" panose="05000000000000000000" pitchFamily="2" charset="2"/>
              <a:buChar char="q"/>
            </a:pPr>
            <a:r>
              <a:rPr lang="en-US" dirty="0" smtClean="0"/>
              <a:t>  Vanderbilt engaged in anti-competitive practices like the use of </a:t>
            </a:r>
            <a:r>
              <a:rPr lang="en-US" b="1" i="1" u="sng" dirty="0" smtClean="0">
                <a:effectLst>
                  <a:outerShdw blurRad="38100" dist="38100" dir="2700000" algn="tl">
                    <a:srgbClr val="000000">
                      <a:alpha val="43137"/>
                    </a:srgbClr>
                  </a:outerShdw>
                </a:effectLst>
              </a:rPr>
              <a:t>trusts, monopolies, and railroad pools</a:t>
            </a:r>
            <a:r>
              <a:rPr lang="en-US" dirty="0" smtClean="0"/>
              <a:t>. </a:t>
            </a:r>
          </a:p>
          <a:p>
            <a:pPr>
              <a:buFont typeface="Wingdings" panose="05000000000000000000" pitchFamily="2" charset="2"/>
              <a:buChar char="q"/>
            </a:pPr>
            <a:r>
              <a:rPr lang="en-US" dirty="0" smtClean="0"/>
              <a:t>  Like Rockefeller and Carnegie, later in his life, Vanderbilt was a </a:t>
            </a:r>
            <a:r>
              <a:rPr lang="en-US" b="1" i="1" u="sng" dirty="0" smtClean="0">
                <a:effectLst>
                  <a:outerShdw blurRad="38100" dist="38100" dir="2700000" algn="tl">
                    <a:srgbClr val="000000">
                      <a:alpha val="43137"/>
                    </a:srgbClr>
                  </a:outerShdw>
                </a:effectLst>
              </a:rPr>
              <a:t>philanthropist</a:t>
            </a:r>
            <a:r>
              <a:rPr lang="en-US" dirty="0" smtClean="0"/>
              <a:t> who gave away large sums of money.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96456" y="1712890"/>
            <a:ext cx="6231102" cy="4237149"/>
          </a:xfrm>
        </p:spPr>
      </p:pic>
    </p:spTree>
    <p:extLst>
      <p:ext uri="{BB962C8B-B14F-4D97-AF65-F5344CB8AC3E}">
        <p14:creationId xmlns:p14="http://schemas.microsoft.com/office/powerpoint/2010/main" val="8722280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490" y="585216"/>
            <a:ext cx="9945710" cy="1499616"/>
          </a:xfrm>
        </p:spPr>
        <p:txBody>
          <a:bodyPr/>
          <a:lstStyle/>
          <a:p>
            <a:r>
              <a:rPr lang="en-US" dirty="0" smtClean="0"/>
              <a:t>#60.  Henry ford &amp; the assembly line</a:t>
            </a:r>
            <a:endParaRPr lang="en-US" dirty="0"/>
          </a:p>
        </p:txBody>
      </p:sp>
      <p:sp>
        <p:nvSpPr>
          <p:cNvPr id="3" name="Content Placeholder 2"/>
          <p:cNvSpPr>
            <a:spLocks noGrp="1"/>
          </p:cNvSpPr>
          <p:nvPr>
            <p:ph sz="half" idx="1"/>
          </p:nvPr>
        </p:nvSpPr>
        <p:spPr>
          <a:xfrm>
            <a:off x="702156" y="1964028"/>
            <a:ext cx="6265314" cy="4372377"/>
          </a:xfrm>
        </p:spPr>
        <p:txBody>
          <a:bodyPr>
            <a:normAutofit lnSpcReduction="10000"/>
          </a:bodyPr>
          <a:lstStyle/>
          <a:p>
            <a:pPr>
              <a:buFont typeface="Wingdings" panose="05000000000000000000" pitchFamily="2" charset="2"/>
              <a:buChar char="q"/>
            </a:pPr>
            <a:r>
              <a:rPr lang="en-US" dirty="0" smtClean="0"/>
              <a:t>  Henry Ford was an inventor and a businessman during the early 20</a:t>
            </a:r>
            <a:r>
              <a:rPr lang="en-US" baseline="30000" dirty="0" smtClean="0"/>
              <a:t>th</a:t>
            </a:r>
            <a:r>
              <a:rPr lang="en-US" dirty="0" smtClean="0"/>
              <a:t> Century, responsible for the development of the internal combustion engine and the mass production of the </a:t>
            </a:r>
            <a:r>
              <a:rPr lang="en-US" b="1" i="1" u="sng" dirty="0" smtClean="0">
                <a:effectLst>
                  <a:outerShdw blurRad="38100" dist="38100" dir="2700000" algn="tl">
                    <a:srgbClr val="000000">
                      <a:alpha val="43137"/>
                    </a:srgbClr>
                  </a:outerShdw>
                </a:effectLst>
              </a:rPr>
              <a:t>Ford</a:t>
            </a:r>
            <a:r>
              <a:rPr lang="en-US" dirty="0" smtClean="0"/>
              <a:t> automobile.</a:t>
            </a:r>
          </a:p>
          <a:p>
            <a:pPr>
              <a:buFont typeface="Wingdings" panose="05000000000000000000" pitchFamily="2" charset="2"/>
              <a:buChar char="q"/>
            </a:pPr>
            <a:r>
              <a:rPr lang="en-US" dirty="0"/>
              <a:t> </a:t>
            </a:r>
            <a:r>
              <a:rPr lang="en-US" dirty="0" smtClean="0"/>
              <a:t> Ford’s greatest contribution was the development of the </a:t>
            </a:r>
            <a:r>
              <a:rPr lang="en-US" b="1" i="1" u="sng" dirty="0" smtClean="0">
                <a:effectLst>
                  <a:outerShdw blurRad="38100" dist="38100" dir="2700000" algn="tl">
                    <a:srgbClr val="000000">
                      <a:alpha val="43137"/>
                    </a:srgbClr>
                  </a:outerShdw>
                </a:effectLst>
              </a:rPr>
              <a:t>assembly line</a:t>
            </a:r>
            <a:r>
              <a:rPr lang="en-US" dirty="0" smtClean="0"/>
              <a:t>, which allowed for the mass production of the automobile. </a:t>
            </a:r>
          </a:p>
          <a:p>
            <a:pPr>
              <a:buFont typeface="Wingdings" panose="05000000000000000000" pitchFamily="2" charset="2"/>
              <a:buChar char="q"/>
            </a:pPr>
            <a:r>
              <a:rPr lang="en-US" dirty="0"/>
              <a:t> </a:t>
            </a:r>
            <a:r>
              <a:rPr lang="en-US" dirty="0" smtClean="0"/>
              <a:t> Ford paid his workers well to encourage them to buy cars.</a:t>
            </a:r>
          </a:p>
          <a:p>
            <a:pPr>
              <a:buFont typeface="Wingdings" panose="05000000000000000000" pitchFamily="2" charset="2"/>
              <a:buChar char="q"/>
            </a:pPr>
            <a:r>
              <a:rPr lang="en-US" dirty="0"/>
              <a:t> </a:t>
            </a:r>
            <a:r>
              <a:rPr lang="en-US" dirty="0" smtClean="0"/>
              <a:t> During the years leading up to World War II, Ford was a part of the American First Committee, which attempted to discourage the US from entering the war.  Henry Ford was anti-Semitic.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58584" y="2026726"/>
            <a:ext cx="4754562" cy="3871571"/>
          </a:xfrm>
        </p:spPr>
      </p:pic>
    </p:spTree>
    <p:extLst>
      <p:ext uri="{BB962C8B-B14F-4D97-AF65-F5344CB8AC3E}">
        <p14:creationId xmlns:p14="http://schemas.microsoft.com/office/powerpoint/2010/main" val="11704126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#61.  Samuel Gompers &amp; the AFL:  </a:t>
            </a:r>
            <a:br>
              <a:rPr lang="en-US" dirty="0" smtClean="0"/>
            </a:br>
            <a:r>
              <a:rPr lang="en-US" dirty="0"/>
              <a:t>	</a:t>
            </a:r>
            <a:r>
              <a:rPr lang="en-US" dirty="0" smtClean="0"/>
              <a:t>	the American federation of labor</a:t>
            </a:r>
            <a:endParaRPr lang="en-US" dirty="0"/>
          </a:p>
        </p:txBody>
      </p:sp>
      <p:sp>
        <p:nvSpPr>
          <p:cNvPr id="3" name="Content Placeholder 2"/>
          <p:cNvSpPr>
            <a:spLocks noGrp="1"/>
          </p:cNvSpPr>
          <p:nvPr>
            <p:ph sz="half" idx="1"/>
          </p:nvPr>
        </p:nvSpPr>
        <p:spPr>
          <a:xfrm>
            <a:off x="972612" y="2286000"/>
            <a:ext cx="4754880" cy="4023360"/>
          </a:xfrm>
        </p:spPr>
        <p:txBody>
          <a:bodyPr>
            <a:normAutofit fontScale="92500" lnSpcReduction="20000"/>
          </a:bodyPr>
          <a:lstStyle/>
          <a:p>
            <a:pPr>
              <a:buFont typeface="Wingdings" panose="05000000000000000000" pitchFamily="2" charset="2"/>
              <a:buChar char="q"/>
            </a:pPr>
            <a:r>
              <a:rPr lang="en-US" dirty="0" smtClean="0"/>
              <a:t>  In 1886, Samuel Gompers founded the </a:t>
            </a:r>
            <a:r>
              <a:rPr lang="en-US" b="1" i="1" u="sng" dirty="0" smtClean="0">
                <a:effectLst>
                  <a:outerShdw blurRad="38100" dist="38100" dir="2700000" algn="tl">
                    <a:srgbClr val="000000">
                      <a:alpha val="43137"/>
                    </a:srgbClr>
                  </a:outerShdw>
                </a:effectLst>
              </a:rPr>
              <a:t>American Federation of Labor</a:t>
            </a:r>
            <a:r>
              <a:rPr lang="en-US" dirty="0" smtClean="0"/>
              <a:t>, a labor union devoted to skilled laborers.</a:t>
            </a:r>
          </a:p>
          <a:p>
            <a:pPr>
              <a:buFont typeface="Wingdings" panose="05000000000000000000" pitchFamily="2" charset="2"/>
              <a:buChar char="q"/>
            </a:pPr>
            <a:r>
              <a:rPr lang="en-US" dirty="0"/>
              <a:t> </a:t>
            </a:r>
            <a:r>
              <a:rPr lang="en-US" dirty="0" smtClean="0"/>
              <a:t> The goals of the AFL, like other </a:t>
            </a:r>
            <a:r>
              <a:rPr lang="en-US" b="1" i="1" u="sng" dirty="0" smtClean="0">
                <a:effectLst>
                  <a:outerShdw blurRad="38100" dist="38100" dir="2700000" algn="tl">
                    <a:srgbClr val="000000">
                      <a:alpha val="43137"/>
                    </a:srgbClr>
                  </a:outerShdw>
                </a:effectLst>
              </a:rPr>
              <a:t>labor unions</a:t>
            </a:r>
            <a:r>
              <a:rPr lang="en-US" dirty="0" smtClean="0"/>
              <a:t>, included the following: </a:t>
            </a:r>
          </a:p>
          <a:p>
            <a:pPr>
              <a:buFont typeface="Wingdings" panose="05000000000000000000" pitchFamily="2" charset="2"/>
              <a:buChar char="q"/>
            </a:pPr>
            <a:r>
              <a:rPr lang="en-US" b="1" i="1" u="sng" dirty="0">
                <a:effectLst>
                  <a:outerShdw blurRad="38100" dist="38100" dir="2700000" algn="tl">
                    <a:srgbClr val="000000">
                      <a:alpha val="43137"/>
                    </a:srgbClr>
                  </a:outerShdw>
                </a:effectLst>
              </a:rPr>
              <a:t> </a:t>
            </a:r>
            <a:r>
              <a:rPr lang="en-US" b="1" i="1" u="sng" dirty="0" smtClean="0">
                <a:effectLst>
                  <a:outerShdw blurRad="38100" dist="38100" dir="2700000" algn="tl">
                    <a:srgbClr val="000000">
                      <a:alpha val="43137"/>
                    </a:srgbClr>
                  </a:outerShdw>
                </a:effectLst>
              </a:rPr>
              <a:t> Higher Pay</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  Less Working Hours: The 8-Hour Day</a:t>
            </a:r>
          </a:p>
          <a:p>
            <a:pPr>
              <a:buFont typeface="Wingdings" panose="05000000000000000000" pitchFamily="2" charset="2"/>
              <a:buChar char="q"/>
            </a:pPr>
            <a:r>
              <a:rPr lang="en-US" b="1" i="1" u="sng" dirty="0">
                <a:effectLst>
                  <a:outerShdw blurRad="38100" dist="38100" dir="2700000" algn="tl">
                    <a:srgbClr val="000000">
                      <a:alpha val="43137"/>
                    </a:srgbClr>
                  </a:outerShdw>
                </a:effectLst>
              </a:rPr>
              <a:t> </a:t>
            </a:r>
            <a:r>
              <a:rPr lang="en-US" b="1" i="1" u="sng" dirty="0" smtClean="0">
                <a:effectLst>
                  <a:outerShdw blurRad="38100" dist="38100" dir="2700000" algn="tl">
                    <a:srgbClr val="000000">
                      <a:alpha val="43137"/>
                    </a:srgbClr>
                  </a:outerShdw>
                </a:effectLst>
              </a:rPr>
              <a:t> Improved Safety Conditions </a:t>
            </a:r>
          </a:p>
          <a:p>
            <a:pPr>
              <a:buFont typeface="Wingdings" panose="05000000000000000000" pitchFamily="2" charset="2"/>
              <a:buChar char="q"/>
            </a:pPr>
            <a:r>
              <a:rPr lang="en-US" b="1" i="1" u="sng" dirty="0">
                <a:effectLst>
                  <a:outerShdw blurRad="38100" dist="38100" dir="2700000" algn="tl">
                    <a:srgbClr val="000000">
                      <a:alpha val="43137"/>
                    </a:srgbClr>
                  </a:outerShdw>
                </a:effectLst>
              </a:rPr>
              <a:t> </a:t>
            </a:r>
            <a:r>
              <a:rPr lang="en-US" b="1" i="1" u="sng" dirty="0" smtClean="0">
                <a:effectLst>
                  <a:outerShdw blurRad="38100" dist="38100" dir="2700000" algn="tl">
                    <a:srgbClr val="000000">
                      <a:alpha val="43137"/>
                    </a:srgbClr>
                  </a:outerShdw>
                </a:effectLst>
              </a:rPr>
              <a:t> Collective Bargaining Rights</a:t>
            </a:r>
          </a:p>
          <a:p>
            <a:pPr>
              <a:buFont typeface="Wingdings" panose="05000000000000000000" pitchFamily="2" charset="2"/>
              <a:buChar char="q"/>
            </a:pPr>
            <a:r>
              <a:rPr lang="en-US" dirty="0"/>
              <a:t> </a:t>
            </a:r>
            <a:r>
              <a:rPr lang="en-US" dirty="0" smtClean="0"/>
              <a:t> Gompers believed that all men were entitled to eight hours of work, eight hours of rest, and eight hours of leisure time. </a:t>
            </a:r>
          </a:p>
          <a:p>
            <a:pPr>
              <a:buFont typeface="Wingdings" panose="05000000000000000000" pitchFamily="2" charset="2"/>
              <a:buChar char="q"/>
            </a:pPr>
            <a:endParaRPr lang="en-US" dirty="0" smtClean="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44185" y="2254947"/>
            <a:ext cx="5433923" cy="3905632"/>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7891" y="1519707"/>
            <a:ext cx="2884868" cy="2163651"/>
          </a:xfrm>
          <a:prstGeom prst="rect">
            <a:avLst/>
          </a:prstGeom>
        </p:spPr>
      </p:pic>
    </p:spTree>
    <p:extLst>
      <p:ext uri="{BB962C8B-B14F-4D97-AF65-F5344CB8AC3E}">
        <p14:creationId xmlns:p14="http://schemas.microsoft.com/office/powerpoint/2010/main" val="42310593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34416"/>
            <a:ext cx="9720072" cy="1499616"/>
          </a:xfrm>
        </p:spPr>
        <p:txBody>
          <a:bodyPr/>
          <a:lstStyle/>
          <a:p>
            <a:r>
              <a:rPr lang="en-US" dirty="0" smtClean="0"/>
              <a:t>#5.  Patrick Henry of Virginia</a:t>
            </a:r>
            <a:endParaRPr lang="en-US" dirty="0"/>
          </a:p>
        </p:txBody>
      </p:sp>
      <p:sp>
        <p:nvSpPr>
          <p:cNvPr id="3" name="Content Placeholder 2"/>
          <p:cNvSpPr>
            <a:spLocks noGrp="1"/>
          </p:cNvSpPr>
          <p:nvPr>
            <p:ph sz="half" idx="1"/>
          </p:nvPr>
        </p:nvSpPr>
        <p:spPr>
          <a:xfrm>
            <a:off x="1024128" y="2009104"/>
            <a:ext cx="4754880" cy="4300256"/>
          </a:xfrm>
        </p:spPr>
        <p:txBody>
          <a:bodyPr>
            <a:normAutofit lnSpcReduction="10000"/>
          </a:bodyPr>
          <a:lstStyle/>
          <a:p>
            <a:pPr>
              <a:buFont typeface="Wingdings" panose="05000000000000000000" pitchFamily="2" charset="2"/>
              <a:buChar char="q"/>
            </a:pPr>
            <a:r>
              <a:rPr lang="en-US" dirty="0" smtClean="0"/>
              <a:t>In response to the passage of the Stamp Act, Patrick Henry protested that Virginians were not represented in Parliament.  </a:t>
            </a:r>
            <a:r>
              <a:rPr lang="en-US" b="1" i="1" u="sng" dirty="0" smtClean="0">
                <a:effectLst>
                  <a:outerShdw blurRad="38100" dist="38100" dir="2700000" algn="tl">
                    <a:srgbClr val="000000">
                      <a:alpha val="43137"/>
                    </a:srgbClr>
                  </a:outerShdw>
                </a:effectLst>
              </a:rPr>
              <a:t>Taxation without Representation!</a:t>
            </a:r>
          </a:p>
          <a:p>
            <a:pPr>
              <a:buFont typeface="Wingdings" panose="05000000000000000000" pitchFamily="2" charset="2"/>
              <a:buChar char="q"/>
            </a:pPr>
            <a:r>
              <a:rPr lang="en-US" i="1" dirty="0" smtClean="0"/>
              <a:t>“</a:t>
            </a:r>
            <a:r>
              <a:rPr lang="en-US" i="1" dirty="0" smtClean="0">
                <a:latin typeface="Narkisim" panose="020E0502050101010101" pitchFamily="34" charset="-79"/>
                <a:cs typeface="Narkisim" panose="020E0502050101010101" pitchFamily="34" charset="-79"/>
              </a:rPr>
              <a:t>I know not what course others may take, but as for me, give me Liberty or give me Death</a:t>
            </a:r>
            <a:r>
              <a:rPr lang="en-US" i="1" dirty="0" smtClean="0"/>
              <a:t>!” </a:t>
            </a:r>
          </a:p>
          <a:p>
            <a:pPr>
              <a:buFont typeface="Wingdings" panose="05000000000000000000" pitchFamily="2" charset="2"/>
              <a:buChar char="q"/>
            </a:pPr>
            <a:r>
              <a:rPr lang="en-US" dirty="0" smtClean="0"/>
              <a:t>Patrick Henry hated the government taking too much power.  He was so jealous of protecting his liberty that he refused to support the Constitution.  He was an </a:t>
            </a:r>
            <a:r>
              <a:rPr lang="en-US" b="1" i="1" u="sng" dirty="0" smtClean="0">
                <a:effectLst>
                  <a:outerShdw blurRad="38100" dist="38100" dir="2700000" algn="tl">
                    <a:srgbClr val="000000">
                      <a:alpha val="43137"/>
                    </a:srgbClr>
                  </a:outerShdw>
                </a:effectLst>
              </a:rPr>
              <a:t>Anti-Federalist</a:t>
            </a:r>
            <a:r>
              <a:rPr lang="en-US" dirty="0" smtClean="0"/>
              <a:t> because the original document had no Bill of Rights.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4164" y="2286000"/>
            <a:ext cx="6104134" cy="3939201"/>
          </a:xfrm>
        </p:spPr>
      </p:pic>
    </p:spTree>
    <p:extLst>
      <p:ext uri="{BB962C8B-B14F-4D97-AF65-F5344CB8AC3E}">
        <p14:creationId xmlns:p14="http://schemas.microsoft.com/office/powerpoint/2010/main" val="33640906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  Eugene V. debs</a:t>
            </a:r>
            <a:endParaRPr lang="en-US" dirty="0"/>
          </a:p>
        </p:txBody>
      </p:sp>
      <p:sp>
        <p:nvSpPr>
          <p:cNvPr id="3" name="Content Placeholder 2"/>
          <p:cNvSpPr>
            <a:spLocks noGrp="1"/>
          </p:cNvSpPr>
          <p:nvPr>
            <p:ph sz="half" idx="1"/>
          </p:nvPr>
        </p:nvSpPr>
        <p:spPr/>
        <p:txBody>
          <a:bodyPr>
            <a:normAutofit fontScale="92500"/>
          </a:bodyPr>
          <a:lstStyle/>
          <a:p>
            <a:r>
              <a:rPr lang="en-US" dirty="0" smtClean="0"/>
              <a:t>Eugene V. Debs was the leader of the </a:t>
            </a:r>
            <a:r>
              <a:rPr lang="en-US" b="1" i="1" u="sng" dirty="0" smtClean="0">
                <a:effectLst>
                  <a:outerShdw blurRad="38100" dist="38100" dir="2700000" algn="tl">
                    <a:srgbClr val="000000">
                      <a:alpha val="43137"/>
                    </a:srgbClr>
                  </a:outerShdw>
                </a:effectLst>
              </a:rPr>
              <a:t>American Railroad Workers Union</a:t>
            </a:r>
            <a:r>
              <a:rPr lang="en-US" dirty="0" smtClean="0"/>
              <a:t>.  </a:t>
            </a:r>
          </a:p>
          <a:p>
            <a:r>
              <a:rPr lang="en-US" dirty="0" smtClean="0"/>
              <a:t>Debs was also a devoted </a:t>
            </a:r>
            <a:r>
              <a:rPr lang="en-US" b="1" i="1" u="sng" dirty="0" smtClean="0">
                <a:effectLst>
                  <a:outerShdw blurRad="38100" dist="38100" dir="2700000" algn="tl">
                    <a:srgbClr val="000000">
                      <a:alpha val="43137"/>
                    </a:srgbClr>
                  </a:outerShdw>
                </a:effectLst>
              </a:rPr>
              <a:t>Socialist</a:t>
            </a:r>
            <a:r>
              <a:rPr lang="en-US" dirty="0" smtClean="0"/>
              <a:t>, and he ran for President on the Socialist Party ticket. </a:t>
            </a:r>
          </a:p>
          <a:p>
            <a:r>
              <a:rPr lang="en-US" dirty="0" smtClean="0"/>
              <a:t>In 1894, Eugene V. Debs supported the </a:t>
            </a:r>
            <a:r>
              <a:rPr lang="en-US" b="1" i="1" u="sng" dirty="0" smtClean="0">
                <a:effectLst>
                  <a:outerShdw blurRad="38100" dist="38100" dir="2700000" algn="tl">
                    <a:srgbClr val="000000">
                      <a:alpha val="43137"/>
                    </a:srgbClr>
                  </a:outerShdw>
                </a:effectLst>
              </a:rPr>
              <a:t>Pullman Strike </a:t>
            </a:r>
            <a:r>
              <a:rPr lang="en-US" dirty="0" smtClean="0"/>
              <a:t>by directing his men not to load or unload any train with Pullman Palace Cars attached. </a:t>
            </a:r>
          </a:p>
          <a:p>
            <a:r>
              <a:rPr lang="en-US" dirty="0" smtClean="0"/>
              <a:t>During World War I, Debs was </a:t>
            </a:r>
            <a:r>
              <a:rPr lang="en-US" b="1" i="1" u="sng" dirty="0" smtClean="0">
                <a:effectLst>
                  <a:outerShdw blurRad="38100" dist="38100" dir="2700000" algn="tl">
                    <a:srgbClr val="000000">
                      <a:alpha val="43137"/>
                    </a:srgbClr>
                  </a:outerShdw>
                </a:effectLst>
              </a:rPr>
              <a:t>imprisoned</a:t>
            </a:r>
            <a:r>
              <a:rPr lang="en-US" dirty="0" smtClean="0"/>
              <a:t> under the Sedition Act for encouraging Americans to dodge the </a:t>
            </a:r>
            <a:r>
              <a:rPr lang="en-US" b="1" i="1" u="sng" dirty="0" smtClean="0">
                <a:effectLst>
                  <a:outerShdw blurRad="38100" dist="38100" dir="2700000" algn="tl">
                    <a:srgbClr val="000000">
                      <a:alpha val="43137"/>
                    </a:srgbClr>
                  </a:outerShdw>
                </a:effectLst>
              </a:rPr>
              <a:t>Selective Service Act’s draft.</a:t>
            </a:r>
            <a:r>
              <a:rPr lang="en-US" dirty="0" smtClean="0"/>
              <a:t>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20188" y="214675"/>
            <a:ext cx="4244286" cy="6366429"/>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58649">
            <a:off x="5635915" y="182904"/>
            <a:ext cx="2552480" cy="3066042"/>
          </a:xfrm>
          <a:prstGeom prst="rect">
            <a:avLst/>
          </a:prstGeom>
        </p:spPr>
      </p:pic>
    </p:spTree>
    <p:extLst>
      <p:ext uri="{BB962C8B-B14F-4D97-AF65-F5344CB8AC3E}">
        <p14:creationId xmlns:p14="http://schemas.microsoft.com/office/powerpoint/2010/main" val="165757366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#63.  Jacob </a:t>
            </a:r>
            <a:r>
              <a:rPr lang="en-US" dirty="0" err="1" smtClean="0"/>
              <a:t>riis</a:t>
            </a:r>
            <a:r>
              <a:rPr lang="en-US" dirty="0" smtClean="0"/>
              <a:t> &amp; </a:t>
            </a:r>
            <a:r>
              <a:rPr lang="en-US" i="1" u="sng" dirty="0" smtClean="0"/>
              <a:t>How the Other Half Lives</a:t>
            </a:r>
            <a:endParaRPr lang="en-US" i="1" u="sng" dirty="0"/>
          </a:p>
        </p:txBody>
      </p:sp>
      <p:sp>
        <p:nvSpPr>
          <p:cNvPr id="3" name="Content Placeholder 2"/>
          <p:cNvSpPr>
            <a:spLocks noGrp="1"/>
          </p:cNvSpPr>
          <p:nvPr>
            <p:ph sz="half" idx="1"/>
          </p:nvPr>
        </p:nvSpPr>
        <p:spPr>
          <a:xfrm>
            <a:off x="1024127" y="2285999"/>
            <a:ext cx="6188041" cy="4282225"/>
          </a:xfrm>
        </p:spPr>
        <p:txBody>
          <a:bodyPr>
            <a:normAutofit/>
          </a:bodyPr>
          <a:lstStyle/>
          <a:p>
            <a:pPr>
              <a:buFont typeface="Wingdings" panose="05000000000000000000" pitchFamily="2" charset="2"/>
              <a:buChar char="q"/>
            </a:pPr>
            <a:r>
              <a:rPr lang="en-US" dirty="0" smtClean="0"/>
              <a:t>  Jacob Riis was a Danish born </a:t>
            </a:r>
            <a:r>
              <a:rPr lang="en-US" b="1" i="1" u="sng" dirty="0" smtClean="0">
                <a:effectLst>
                  <a:outerShdw blurRad="38100" dist="38100" dir="2700000" algn="tl">
                    <a:srgbClr val="000000">
                      <a:alpha val="43137"/>
                    </a:srgbClr>
                  </a:outerShdw>
                </a:effectLst>
              </a:rPr>
              <a:t>photographer and writer </a:t>
            </a:r>
            <a:r>
              <a:rPr lang="en-US" dirty="0" smtClean="0"/>
              <a:t>who exposed the plight of poor New York City immigrants to the American people. </a:t>
            </a:r>
          </a:p>
          <a:p>
            <a:pPr>
              <a:buFont typeface="Wingdings" panose="05000000000000000000" pitchFamily="2" charset="2"/>
              <a:buChar char="q"/>
            </a:pPr>
            <a:r>
              <a:rPr lang="en-US" dirty="0" smtClean="0"/>
              <a:t>  Riis is an example of a </a:t>
            </a:r>
            <a:r>
              <a:rPr lang="en-US" b="1" i="1" u="sng" dirty="0" smtClean="0">
                <a:effectLst>
                  <a:outerShdw blurRad="38100" dist="38100" dir="2700000" algn="tl">
                    <a:srgbClr val="000000">
                      <a:alpha val="43137"/>
                    </a:srgbClr>
                  </a:outerShdw>
                </a:effectLst>
              </a:rPr>
              <a:t>muckraker</a:t>
            </a:r>
            <a:r>
              <a:rPr lang="en-US" dirty="0" smtClean="0"/>
              <a:t> – a journalist who attempted to promote progressive reforms through his writing.  </a:t>
            </a:r>
          </a:p>
          <a:p>
            <a:pPr>
              <a:buFont typeface="Wingdings" panose="05000000000000000000" pitchFamily="2" charset="2"/>
              <a:buChar char="q"/>
            </a:pPr>
            <a:r>
              <a:rPr lang="en-US" dirty="0" smtClean="0"/>
              <a:t>  Riis was especially effective in gaining popular sympathy for the </a:t>
            </a:r>
            <a:r>
              <a:rPr lang="en-US" b="1" i="1" u="sng" dirty="0" smtClean="0">
                <a:effectLst>
                  <a:outerShdw blurRad="38100" dist="38100" dir="2700000" algn="tl">
                    <a:srgbClr val="000000">
                      <a:alpha val="43137"/>
                    </a:srgbClr>
                  </a:outerShdw>
                </a:effectLst>
              </a:rPr>
              <a:t>children of the poor </a:t>
            </a:r>
            <a:r>
              <a:rPr lang="en-US" dirty="0" smtClean="0"/>
              <a:t>– who had little access to public education at the time, and little hope for a better future. </a:t>
            </a:r>
          </a:p>
          <a:p>
            <a:pPr>
              <a:buFont typeface="Wingdings" panose="05000000000000000000" pitchFamily="2" charset="2"/>
              <a:buChar char="q"/>
            </a:pPr>
            <a:r>
              <a:rPr lang="en-US" dirty="0"/>
              <a:t> </a:t>
            </a:r>
            <a:r>
              <a:rPr lang="en-US" dirty="0" smtClean="0"/>
              <a:t> Cleaning up high crime areas in the slums and improving condition in the tenements were his goals.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08384" y="1822361"/>
            <a:ext cx="4246566" cy="4768924"/>
          </a:xfrm>
        </p:spPr>
      </p:pic>
    </p:spTree>
    <p:extLst>
      <p:ext uri="{BB962C8B-B14F-4D97-AF65-F5344CB8AC3E}">
        <p14:creationId xmlns:p14="http://schemas.microsoft.com/office/powerpoint/2010/main" val="4808762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#64.  Thomas Nast</a:t>
            </a:r>
            <a:endParaRPr lang="en-US" dirty="0"/>
          </a:p>
        </p:txBody>
      </p:sp>
      <p:sp>
        <p:nvSpPr>
          <p:cNvPr id="3" name="Content Placeholder 2"/>
          <p:cNvSpPr>
            <a:spLocks noGrp="1"/>
          </p:cNvSpPr>
          <p:nvPr>
            <p:ph sz="half" idx="1"/>
          </p:nvPr>
        </p:nvSpPr>
        <p:spPr>
          <a:xfrm>
            <a:off x="1024128" y="1906073"/>
            <a:ext cx="4754880" cy="1313645"/>
          </a:xfrm>
        </p:spPr>
        <p:txBody>
          <a:bodyPr/>
          <a:lstStyle/>
          <a:p>
            <a:r>
              <a:rPr lang="en-US" dirty="0" smtClean="0"/>
              <a:t>Thomas Nast was a </a:t>
            </a:r>
            <a:r>
              <a:rPr lang="en-US" b="1" i="1" u="sng" dirty="0" smtClean="0">
                <a:effectLst>
                  <a:outerShdw blurRad="38100" dist="38100" dir="2700000" algn="tl">
                    <a:srgbClr val="000000">
                      <a:alpha val="43137"/>
                    </a:srgbClr>
                  </a:outerShdw>
                </a:effectLst>
              </a:rPr>
              <a:t>political cartoonist </a:t>
            </a:r>
            <a:r>
              <a:rPr lang="en-US" dirty="0" smtClean="0"/>
              <a:t>who attempted to point out problems with </a:t>
            </a:r>
            <a:r>
              <a:rPr lang="en-US" b="1" i="1" u="sng" dirty="0" smtClean="0">
                <a:effectLst>
                  <a:outerShdw blurRad="38100" dist="38100" dir="2700000" algn="tl">
                    <a:srgbClr val="000000">
                      <a:alpha val="43137"/>
                    </a:srgbClr>
                  </a:outerShdw>
                </a:effectLst>
              </a:rPr>
              <a:t>corruption of government</a:t>
            </a:r>
            <a:r>
              <a:rPr lang="en-US" dirty="0" smtClean="0"/>
              <a:t>  on the local level with his work.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53422" y="1493949"/>
            <a:ext cx="5587116" cy="3657600"/>
          </a:xfrm>
        </p:spPr>
      </p:pic>
      <p:sp>
        <p:nvSpPr>
          <p:cNvPr id="6" name="Rounded Rectangle 5"/>
          <p:cNvSpPr/>
          <p:nvPr/>
        </p:nvSpPr>
        <p:spPr>
          <a:xfrm>
            <a:off x="5950039" y="5035639"/>
            <a:ext cx="5834130" cy="118485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Thomas Nast’s most famous political cartoon was probably this one, entitled, </a:t>
            </a:r>
            <a:r>
              <a:rPr lang="en-US" b="1" i="1" u="sng" dirty="0" smtClean="0">
                <a:effectLst>
                  <a:outerShdw blurRad="38100" dist="38100" dir="2700000" algn="tl">
                    <a:srgbClr val="000000">
                      <a:alpha val="43137"/>
                    </a:srgbClr>
                  </a:outerShdw>
                </a:effectLst>
              </a:rPr>
              <a:t>“Who Stole the People’s Money?  </a:t>
            </a:r>
            <a:r>
              <a:rPr lang="en-US" b="1" i="1" u="sng" dirty="0" err="1" smtClean="0">
                <a:effectLst>
                  <a:outerShdw blurRad="38100" dist="38100" dir="2700000" algn="tl">
                    <a:srgbClr val="000000">
                      <a:alpha val="43137"/>
                    </a:srgbClr>
                  </a:outerShdw>
                </a:effectLst>
              </a:rPr>
              <a:t>‘Twas</a:t>
            </a:r>
            <a:r>
              <a:rPr lang="en-US" b="1" i="1" u="sng" dirty="0" smtClean="0">
                <a:effectLst>
                  <a:outerShdw blurRad="38100" dist="38100" dir="2700000" algn="tl">
                    <a:srgbClr val="000000">
                      <a:alpha val="43137"/>
                    </a:srgbClr>
                  </a:outerShdw>
                </a:effectLst>
              </a:rPr>
              <a:t> Him!”</a:t>
            </a:r>
            <a:r>
              <a:rPr lang="en-US" dirty="0" smtClean="0"/>
              <a:t>  Obviously, Nast believed that there was plenty of blame to go around for the problem of local corruption.</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2776" y="3176849"/>
            <a:ext cx="3458164" cy="3655530"/>
          </a:xfrm>
          <a:prstGeom prst="rect">
            <a:avLst/>
          </a:prstGeom>
        </p:spPr>
      </p:pic>
    </p:spTree>
    <p:extLst>
      <p:ext uri="{BB962C8B-B14F-4D97-AF65-F5344CB8AC3E}">
        <p14:creationId xmlns:p14="http://schemas.microsoft.com/office/powerpoint/2010/main" val="11841430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#65.  Ida Tarbell</a:t>
            </a:r>
            <a:endParaRPr lang="en-US" dirty="0"/>
          </a:p>
        </p:txBody>
      </p:sp>
      <p:sp>
        <p:nvSpPr>
          <p:cNvPr id="3" name="Content Placeholder 2"/>
          <p:cNvSpPr>
            <a:spLocks noGrp="1"/>
          </p:cNvSpPr>
          <p:nvPr>
            <p:ph sz="half" idx="1"/>
          </p:nvPr>
        </p:nvSpPr>
        <p:spPr>
          <a:xfrm>
            <a:off x="921097" y="2009103"/>
            <a:ext cx="6767590" cy="3308583"/>
          </a:xfrm>
        </p:spPr>
        <p:txBody>
          <a:bodyPr/>
          <a:lstStyle/>
          <a:p>
            <a:pPr>
              <a:buFont typeface="Wingdings" panose="05000000000000000000" pitchFamily="2" charset="2"/>
              <a:buChar char="q"/>
            </a:pPr>
            <a:r>
              <a:rPr lang="en-US" dirty="0" smtClean="0"/>
              <a:t>  Ida Tarbell was a muckraking journalist who wrote an important book entitled </a:t>
            </a:r>
            <a:r>
              <a:rPr lang="en-US" b="1" i="1" u="sng" dirty="0" smtClean="0">
                <a:effectLst>
                  <a:outerShdw blurRad="38100" dist="38100" dir="2700000" algn="tl">
                    <a:srgbClr val="000000">
                      <a:alpha val="43137"/>
                    </a:srgbClr>
                  </a:outerShdw>
                </a:effectLst>
              </a:rPr>
              <a:t>The History of the Standard Oil Company</a:t>
            </a:r>
            <a:r>
              <a:rPr lang="en-US" dirty="0" smtClean="0"/>
              <a:t>.</a:t>
            </a:r>
          </a:p>
          <a:p>
            <a:pPr>
              <a:buFont typeface="Wingdings" panose="05000000000000000000" pitchFamily="2" charset="2"/>
              <a:buChar char="q"/>
            </a:pPr>
            <a:r>
              <a:rPr lang="en-US" dirty="0" smtClean="0"/>
              <a:t>  President Theodore Roosevelt read the book, and it was part of the reason he was determined to sue the Standard Oil Company for violating the </a:t>
            </a:r>
            <a:r>
              <a:rPr lang="en-US" b="1" i="1" u="sng" dirty="0" smtClean="0">
                <a:effectLst>
                  <a:outerShdw blurRad="38100" dist="38100" dir="2700000" algn="tl">
                    <a:srgbClr val="000000">
                      <a:alpha val="43137"/>
                    </a:srgbClr>
                  </a:outerShdw>
                </a:effectLst>
              </a:rPr>
              <a:t>Sherman Anti-Trust Act</a:t>
            </a:r>
            <a:r>
              <a:rPr lang="en-US" dirty="0" smtClean="0"/>
              <a:t>. </a:t>
            </a:r>
          </a:p>
          <a:p>
            <a:pPr>
              <a:buFont typeface="Wingdings" panose="05000000000000000000" pitchFamily="2" charset="2"/>
              <a:buChar char="q"/>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92488" y="244699"/>
            <a:ext cx="2590981" cy="392805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54278"/>
            <a:ext cx="4129827" cy="240372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9827" y="4454278"/>
            <a:ext cx="4022499" cy="239860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2326" y="4459399"/>
            <a:ext cx="4039673" cy="2408842"/>
          </a:xfrm>
          <a:prstGeom prst="rect">
            <a:avLst/>
          </a:prstGeom>
        </p:spPr>
      </p:pic>
    </p:spTree>
    <p:extLst>
      <p:ext uri="{BB962C8B-B14F-4D97-AF65-F5344CB8AC3E}">
        <p14:creationId xmlns:p14="http://schemas.microsoft.com/office/powerpoint/2010/main" val="244056094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#66.  Upton </a:t>
            </a:r>
            <a:r>
              <a:rPr lang="en-US" dirty="0" err="1" smtClean="0"/>
              <a:t>sinclair’s</a:t>
            </a:r>
            <a:r>
              <a:rPr lang="en-US" dirty="0" smtClean="0"/>
              <a:t> </a:t>
            </a:r>
            <a:r>
              <a:rPr lang="en-US" i="1" u="sng" dirty="0" smtClean="0"/>
              <a:t>The Jungle</a:t>
            </a:r>
            <a:endParaRPr lang="en-US" i="1" u="sng"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89032" y="1832368"/>
            <a:ext cx="3045086" cy="4683854"/>
          </a:xfrm>
        </p:spPr>
      </p:pic>
      <p:sp>
        <p:nvSpPr>
          <p:cNvPr id="4" name="Content Placeholder 3"/>
          <p:cNvSpPr>
            <a:spLocks noGrp="1"/>
          </p:cNvSpPr>
          <p:nvPr>
            <p:ph sz="half" idx="2"/>
          </p:nvPr>
        </p:nvSpPr>
        <p:spPr>
          <a:xfrm>
            <a:off x="7366714" y="1906073"/>
            <a:ext cx="4610638" cy="4533363"/>
          </a:xfrm>
        </p:spPr>
        <p:txBody>
          <a:bodyPr>
            <a:normAutofit fontScale="92500"/>
          </a:bodyPr>
          <a:lstStyle/>
          <a:p>
            <a:r>
              <a:rPr lang="en-US" dirty="0" smtClean="0"/>
              <a:t>In his novel </a:t>
            </a:r>
            <a:r>
              <a:rPr lang="en-US" b="1" i="1" u="sng" dirty="0" smtClean="0">
                <a:effectLst>
                  <a:outerShdw blurRad="38100" dist="38100" dir="2700000" algn="tl">
                    <a:srgbClr val="000000">
                      <a:alpha val="43137"/>
                    </a:srgbClr>
                  </a:outerShdw>
                </a:effectLst>
              </a:rPr>
              <a:t>The Jungle</a:t>
            </a:r>
            <a:r>
              <a:rPr lang="en-US" dirty="0" smtClean="0"/>
              <a:t>, Upton Sinclair tells the story of an immigrant family that comes to the United States in search of the American dream, but finds only hard work, low wages, and ruin.  It was intended as a socialist work novel; however, when Americans – and their President, </a:t>
            </a:r>
            <a:r>
              <a:rPr lang="en-US" b="1" i="1" u="sng" dirty="0" smtClean="0">
                <a:effectLst>
                  <a:outerShdw blurRad="38100" dist="38100" dir="2700000" algn="tl">
                    <a:srgbClr val="000000">
                      <a:alpha val="43137"/>
                    </a:srgbClr>
                  </a:outerShdw>
                </a:effectLst>
              </a:rPr>
              <a:t>Theodore Roosevelt </a:t>
            </a:r>
            <a:r>
              <a:rPr lang="en-US" dirty="0" smtClean="0"/>
              <a:t>– read about the conditions in meatpacking plants in Chicago’s </a:t>
            </a:r>
            <a:r>
              <a:rPr lang="en-US" dirty="0" err="1" smtClean="0"/>
              <a:t>Packingtown</a:t>
            </a:r>
            <a:r>
              <a:rPr lang="en-US" dirty="0" smtClean="0"/>
              <a:t> district, they were disgusted and horrified.  After the publication of the novel, two laws were quickly passed: </a:t>
            </a:r>
          </a:p>
          <a:p>
            <a:r>
              <a:rPr lang="en-US" b="1" i="1" u="sng" dirty="0" smtClean="0">
                <a:effectLst>
                  <a:outerShdw blurRad="38100" dist="38100" dir="2700000" algn="tl">
                    <a:srgbClr val="000000">
                      <a:alpha val="43137"/>
                    </a:srgbClr>
                  </a:outerShdw>
                </a:effectLst>
              </a:rPr>
              <a:t>The Meat Inspection Act</a:t>
            </a:r>
          </a:p>
          <a:p>
            <a:r>
              <a:rPr lang="en-US" b="1" i="1" u="sng" dirty="0" smtClean="0">
                <a:effectLst>
                  <a:outerShdw blurRad="38100" dist="38100" dir="2700000" algn="tl">
                    <a:srgbClr val="000000">
                      <a:alpha val="43137"/>
                    </a:srgbClr>
                  </a:outerShdw>
                </a:effectLst>
              </a:rPr>
              <a:t>The Pure Food and Drug Act</a:t>
            </a:r>
            <a:endParaRPr lang="en-US" b="1" i="1" u="sng"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65190">
            <a:off x="4148246" y="1764406"/>
            <a:ext cx="3044425" cy="4578082"/>
          </a:xfrm>
          <a:prstGeom prst="rect">
            <a:avLst/>
          </a:prstGeom>
        </p:spPr>
      </p:pic>
    </p:spTree>
    <p:extLst>
      <p:ext uri="{BB962C8B-B14F-4D97-AF65-F5344CB8AC3E}">
        <p14:creationId xmlns:p14="http://schemas.microsoft.com/office/powerpoint/2010/main" val="37128177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908733"/>
          </a:xfrm>
        </p:spPr>
        <p:txBody>
          <a:bodyPr/>
          <a:lstStyle/>
          <a:p>
            <a:r>
              <a:rPr lang="en-US" dirty="0" smtClean="0"/>
              <a:t>#67.  Theodore Roosevelt</a:t>
            </a:r>
            <a:endParaRPr lang="en-US" dirty="0"/>
          </a:p>
        </p:txBody>
      </p:sp>
      <p:sp>
        <p:nvSpPr>
          <p:cNvPr id="3" name="Content Placeholder 2"/>
          <p:cNvSpPr>
            <a:spLocks noGrp="1"/>
          </p:cNvSpPr>
          <p:nvPr>
            <p:ph sz="half" idx="1"/>
          </p:nvPr>
        </p:nvSpPr>
        <p:spPr>
          <a:xfrm>
            <a:off x="1024127" y="1584101"/>
            <a:ext cx="6703197" cy="4725259"/>
          </a:xfrm>
        </p:spPr>
        <p:txBody>
          <a:bodyPr>
            <a:normAutofit fontScale="92500" lnSpcReduction="20000"/>
          </a:bodyPr>
          <a:lstStyle/>
          <a:p>
            <a:r>
              <a:rPr lang="en-US" dirty="0" smtClean="0"/>
              <a:t>Theodore Roosevelt was a Progressive President whose goals included: </a:t>
            </a:r>
          </a:p>
          <a:p>
            <a:r>
              <a:rPr lang="en-US" dirty="0" smtClean="0"/>
              <a:t>1.  </a:t>
            </a:r>
            <a:r>
              <a:rPr lang="en-US" b="1" i="1" u="sng" dirty="0" smtClean="0">
                <a:effectLst>
                  <a:outerShdw blurRad="38100" dist="38100" dir="2700000" algn="tl">
                    <a:srgbClr val="000000">
                      <a:alpha val="43137"/>
                    </a:srgbClr>
                  </a:outerShdw>
                </a:effectLst>
              </a:rPr>
              <a:t>Trustbusting</a:t>
            </a:r>
            <a:r>
              <a:rPr lang="en-US" dirty="0" smtClean="0"/>
              <a:t> – suing companies whose practices violated the Sherman Anti-Trust Act!</a:t>
            </a:r>
          </a:p>
          <a:p>
            <a:r>
              <a:rPr lang="en-US" dirty="0" smtClean="0"/>
              <a:t>2.  </a:t>
            </a:r>
            <a:r>
              <a:rPr lang="en-US" b="1" i="1" u="sng" dirty="0" smtClean="0">
                <a:effectLst>
                  <a:outerShdw blurRad="38100" dist="38100" dir="2700000" algn="tl">
                    <a:srgbClr val="000000">
                      <a:alpha val="43137"/>
                    </a:srgbClr>
                  </a:outerShdw>
                </a:effectLst>
              </a:rPr>
              <a:t>Conservation</a:t>
            </a:r>
            <a:r>
              <a:rPr lang="en-US" dirty="0" smtClean="0"/>
              <a:t> – TR established the US Forest Service and promoted the nation’s National Parks. </a:t>
            </a:r>
          </a:p>
          <a:p>
            <a:r>
              <a:rPr lang="en-US" dirty="0" smtClean="0"/>
              <a:t>3.  </a:t>
            </a:r>
            <a:r>
              <a:rPr lang="en-US" b="1" i="1" u="sng" dirty="0" smtClean="0">
                <a:effectLst>
                  <a:outerShdw blurRad="38100" dist="38100" dir="2700000" algn="tl">
                    <a:srgbClr val="000000">
                      <a:alpha val="43137"/>
                    </a:srgbClr>
                  </a:outerShdw>
                </a:effectLst>
              </a:rPr>
              <a:t>Consumer Protection </a:t>
            </a:r>
            <a:r>
              <a:rPr lang="en-US" dirty="0" smtClean="0"/>
              <a:t>– for example, the Meat Inspection Act and the Pure Food and Drug Act. </a:t>
            </a:r>
          </a:p>
          <a:p>
            <a:r>
              <a:rPr lang="en-US" dirty="0" smtClean="0"/>
              <a:t>4.  </a:t>
            </a:r>
            <a:r>
              <a:rPr lang="en-US" b="1" i="1" u="sng" dirty="0" smtClean="0">
                <a:effectLst>
                  <a:outerShdw blurRad="38100" dist="38100" dir="2700000" algn="tl">
                    <a:srgbClr val="000000">
                      <a:alpha val="43137"/>
                    </a:srgbClr>
                  </a:outerShdw>
                </a:effectLst>
              </a:rPr>
              <a:t>Worker’s Rights </a:t>
            </a:r>
            <a:r>
              <a:rPr lang="en-US" dirty="0" smtClean="0"/>
              <a:t>– TR was the first President to side with workers in a labor dispute: The Anthracite Coal Strike of 1902. </a:t>
            </a:r>
          </a:p>
          <a:p>
            <a:r>
              <a:rPr lang="en-US" dirty="0" smtClean="0"/>
              <a:t>--------------------------------------------------------------</a:t>
            </a:r>
          </a:p>
          <a:p>
            <a:r>
              <a:rPr lang="en-US" dirty="0" smtClean="0"/>
              <a:t>5.  On foreign policy, TR believed in </a:t>
            </a:r>
            <a:r>
              <a:rPr lang="en-US" b="1" i="1" u="sng" dirty="0" smtClean="0">
                <a:effectLst>
                  <a:outerShdw blurRad="38100" dist="38100" dir="2700000" algn="tl">
                    <a:srgbClr val="000000">
                      <a:alpha val="43137"/>
                    </a:srgbClr>
                  </a:outerShdw>
                </a:effectLst>
              </a:rPr>
              <a:t>“Big Stick” Diplomacy</a:t>
            </a:r>
            <a:r>
              <a:rPr lang="en-US" dirty="0" smtClean="0"/>
              <a:t>.  He added the </a:t>
            </a:r>
            <a:r>
              <a:rPr lang="en-US" b="1" i="1" u="sng" dirty="0" smtClean="0">
                <a:effectLst>
                  <a:outerShdw blurRad="38100" dist="38100" dir="2700000" algn="tl">
                    <a:srgbClr val="000000">
                      <a:alpha val="43137"/>
                    </a:srgbClr>
                  </a:outerShdw>
                </a:effectLst>
              </a:rPr>
              <a:t>Roosevelt Corollary </a:t>
            </a:r>
            <a:r>
              <a:rPr lang="en-US" dirty="0" smtClean="0"/>
              <a:t>to the Monroe Doctrine, asserting that the United States had police powers in Latin America, and he used American military influence to win the </a:t>
            </a:r>
            <a:r>
              <a:rPr lang="en-US" b="1" i="1" u="sng" dirty="0" smtClean="0">
                <a:effectLst>
                  <a:outerShdw blurRad="38100" dist="38100" dir="2700000" algn="tl">
                    <a:srgbClr val="000000">
                      <a:alpha val="43137"/>
                    </a:srgbClr>
                  </a:outerShdw>
                </a:effectLst>
              </a:rPr>
              <a:t>Panama Canal Zone</a:t>
            </a:r>
            <a:r>
              <a:rPr lang="en-US" dirty="0" smtClean="0"/>
              <a:t>.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76713" y="1455313"/>
            <a:ext cx="3961065" cy="4713667"/>
          </a:xfrm>
        </p:spPr>
      </p:pic>
    </p:spTree>
    <p:extLst>
      <p:ext uri="{BB962C8B-B14F-4D97-AF65-F5344CB8AC3E}">
        <p14:creationId xmlns:p14="http://schemas.microsoft.com/office/powerpoint/2010/main" val="253610739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279" y="585216"/>
            <a:ext cx="11062951" cy="844339"/>
          </a:xfrm>
        </p:spPr>
        <p:txBody>
          <a:bodyPr>
            <a:normAutofit fontScale="90000"/>
          </a:bodyPr>
          <a:lstStyle/>
          <a:p>
            <a:r>
              <a:rPr lang="en-US" dirty="0" smtClean="0">
                <a:solidFill>
                  <a:schemeClr val="accent3">
                    <a:lumMod val="75000"/>
                  </a:schemeClr>
                </a:solidFill>
              </a:rPr>
              <a:t>Extra Frame: Booker T. Washington &amp;  W.E.B Dubois</a:t>
            </a:r>
            <a:endParaRPr lang="en-US" dirty="0">
              <a:solidFill>
                <a:schemeClr val="accent3">
                  <a:lumMod val="75000"/>
                </a:schemeClr>
              </a:solidFill>
            </a:endParaRPr>
          </a:p>
        </p:txBody>
      </p:sp>
      <p:sp>
        <p:nvSpPr>
          <p:cNvPr id="3" name="Content Placeholder 2"/>
          <p:cNvSpPr>
            <a:spLocks noGrp="1"/>
          </p:cNvSpPr>
          <p:nvPr>
            <p:ph sz="half" idx="1"/>
          </p:nvPr>
        </p:nvSpPr>
        <p:spPr>
          <a:xfrm>
            <a:off x="837127" y="1365160"/>
            <a:ext cx="6297769" cy="5376930"/>
          </a:xfrm>
        </p:spPr>
        <p:txBody>
          <a:bodyPr>
            <a:normAutofit lnSpcReduction="10000"/>
          </a:bodyPr>
          <a:lstStyle/>
          <a:p>
            <a:r>
              <a:rPr lang="en-US" dirty="0" smtClean="0"/>
              <a:t>Although Booker T. Washington and W.E.B DuBois were both progressive who sought equal rights for African-Americans, they were also rivals. </a:t>
            </a:r>
          </a:p>
          <a:p>
            <a:r>
              <a:rPr lang="en-US" b="1" i="1" u="sng" dirty="0" smtClean="0">
                <a:effectLst>
                  <a:outerShdw blurRad="38100" dist="38100" dir="2700000" algn="tl">
                    <a:srgbClr val="000000">
                      <a:alpha val="43137"/>
                    </a:srgbClr>
                  </a:outerShdw>
                </a:effectLst>
              </a:rPr>
              <a:t>Booker T. Washington </a:t>
            </a:r>
            <a:r>
              <a:rPr lang="en-US" dirty="0" smtClean="0"/>
              <a:t>was a proponent of </a:t>
            </a:r>
            <a:r>
              <a:rPr lang="en-US" b="1" i="1" u="sng" dirty="0" smtClean="0">
                <a:effectLst>
                  <a:outerShdw blurRad="38100" dist="38100" dir="2700000" algn="tl">
                    <a:srgbClr val="000000">
                      <a:alpha val="43137"/>
                    </a:srgbClr>
                  </a:outerShdw>
                </a:effectLst>
              </a:rPr>
              <a:t>“gradualism” </a:t>
            </a:r>
            <a:r>
              <a:rPr lang="en-US" dirty="0" smtClean="0"/>
              <a:t>and believed that African-Americans must gain </a:t>
            </a:r>
            <a:r>
              <a:rPr lang="en-US" b="1" i="1" u="sng" dirty="0" smtClean="0">
                <a:effectLst>
                  <a:outerShdw blurRad="38100" dist="38100" dir="2700000" algn="tl">
                    <a:srgbClr val="000000">
                      <a:alpha val="43137"/>
                    </a:srgbClr>
                  </a:outerShdw>
                </a:effectLst>
              </a:rPr>
              <a:t>educational and vocational skills </a:t>
            </a:r>
            <a:r>
              <a:rPr lang="en-US" dirty="0" smtClean="0"/>
              <a:t>before they could demand political and economic equality.  He founded </a:t>
            </a:r>
            <a:r>
              <a:rPr lang="en-US" b="1" i="1" u="sng" dirty="0" smtClean="0">
                <a:effectLst>
                  <a:outerShdw blurRad="38100" dist="38100" dir="2700000" algn="tl">
                    <a:srgbClr val="000000">
                      <a:alpha val="43137"/>
                    </a:srgbClr>
                  </a:outerShdw>
                </a:effectLst>
              </a:rPr>
              <a:t>Tuskegee Institute in Alabama</a:t>
            </a:r>
            <a:r>
              <a:rPr lang="en-US" dirty="0" smtClean="0"/>
              <a:t>.</a:t>
            </a:r>
          </a:p>
          <a:p>
            <a:r>
              <a:rPr lang="en-US" b="1" i="1" u="sng" dirty="0" smtClean="0">
                <a:effectLst>
                  <a:outerShdw blurRad="38100" dist="38100" dir="2700000" algn="tl">
                    <a:srgbClr val="000000">
                      <a:alpha val="43137"/>
                    </a:srgbClr>
                  </a:outerShdw>
                </a:effectLst>
              </a:rPr>
              <a:t>W.E.B. Dubois</a:t>
            </a:r>
            <a:r>
              <a:rPr lang="en-US" dirty="0" smtClean="0"/>
              <a:t>, on the other hand, believe that African-Americans must demand </a:t>
            </a:r>
            <a:r>
              <a:rPr lang="en-US" b="1" i="1" u="sng" dirty="0" smtClean="0">
                <a:effectLst>
                  <a:outerShdw blurRad="38100" dist="38100" dir="2700000" algn="tl">
                    <a:srgbClr val="000000">
                      <a:alpha val="43137"/>
                    </a:srgbClr>
                  </a:outerShdw>
                </a:effectLst>
              </a:rPr>
              <a:t>immediate economic and social equality</a:t>
            </a:r>
            <a:r>
              <a:rPr lang="en-US" dirty="0" smtClean="0"/>
              <a:t>.  He founded the NAACP in order to establish a </a:t>
            </a:r>
            <a:r>
              <a:rPr lang="en-US" b="1" i="1" u="sng" dirty="0" smtClean="0">
                <a:effectLst>
                  <a:outerShdw blurRad="38100" dist="38100" dir="2700000" algn="tl">
                    <a:srgbClr val="000000">
                      <a:alpha val="43137"/>
                    </a:srgbClr>
                  </a:outerShdw>
                </a:effectLst>
              </a:rPr>
              <a:t>legal fund </a:t>
            </a:r>
            <a:r>
              <a:rPr lang="en-US" dirty="0" smtClean="0"/>
              <a:t>with this goal in mind.  The NAACP would fight and win many Supreme Court cases over the years, including </a:t>
            </a:r>
            <a:r>
              <a:rPr lang="en-US" b="1" i="1" u="sng" dirty="0" smtClean="0">
                <a:effectLst>
                  <a:outerShdw blurRad="38100" dist="38100" dir="2700000" algn="tl">
                    <a:srgbClr val="000000">
                      <a:alpha val="43137"/>
                    </a:srgbClr>
                  </a:outerShdw>
                </a:effectLst>
              </a:rPr>
              <a:t>Brown V. Board of Education</a:t>
            </a:r>
            <a:r>
              <a:rPr lang="en-US" dirty="0" smtClean="0"/>
              <a:t> (1954).</a:t>
            </a:r>
          </a:p>
          <a:p>
            <a:r>
              <a:rPr lang="en-US" dirty="0" smtClean="0"/>
              <a:t>Unfortunately, the Progressive Era was not a time of great social change for African-Americans.  Instead, “Jim Crow” Laws and segregation became common. </a:t>
            </a:r>
            <a:endParaRPr lang="en-US" dirty="0"/>
          </a:p>
        </p:txBody>
      </p:sp>
      <p:pic>
        <p:nvPicPr>
          <p:cNvPr id="5" name="Content Placeholder 4"/>
          <p:cNvPicPr>
            <a:picLocks noGrp="1" noChangeAspect="1"/>
          </p:cNvPicPr>
          <p:nvPr>
            <p:ph sz="half" idx="2"/>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199290" y="1447112"/>
            <a:ext cx="4331713" cy="4900250"/>
          </a:xfrm>
        </p:spPr>
      </p:pic>
    </p:spTree>
    <p:extLst>
      <p:ext uri="{BB962C8B-B14F-4D97-AF65-F5344CB8AC3E}">
        <p14:creationId xmlns:p14="http://schemas.microsoft.com/office/powerpoint/2010/main" val="251287659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8954" y="4971860"/>
            <a:ext cx="8053754" cy="1463040"/>
          </a:xfrm>
        </p:spPr>
        <p:txBody>
          <a:bodyPr/>
          <a:lstStyle/>
          <a:p>
            <a:r>
              <a:rPr lang="en-US" dirty="0" smtClean="0"/>
              <a:t>Us foreign Policy to world war I</a:t>
            </a:r>
            <a:endParaRPr lang="en-US" dirty="0"/>
          </a:p>
        </p:txBody>
      </p:sp>
      <p:sp>
        <p:nvSpPr>
          <p:cNvPr id="6" name="Text Placeholder 5"/>
          <p:cNvSpPr>
            <a:spLocks noGrp="1"/>
          </p:cNvSpPr>
          <p:nvPr>
            <p:ph type="body" idx="1"/>
          </p:nvPr>
        </p:nvSpPr>
        <p:spPr/>
        <p:txBody>
          <a:bodyPr/>
          <a:lstStyle/>
          <a:p>
            <a:r>
              <a:rPr lang="en-US" dirty="0" smtClean="0"/>
              <a:t>Expansionism, Imperialism, and Intervention on the World Scene</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762" y="418000"/>
            <a:ext cx="4996072" cy="3649908"/>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5427" y="222920"/>
            <a:ext cx="1437070" cy="404006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38103">
            <a:off x="4879364" y="178634"/>
            <a:ext cx="2916482" cy="370719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48277">
            <a:off x="8863032" y="320371"/>
            <a:ext cx="2595489" cy="3845169"/>
          </a:xfrm>
          <a:prstGeom prst="rect">
            <a:avLst/>
          </a:prstGeom>
        </p:spPr>
      </p:pic>
    </p:spTree>
    <p:extLst>
      <p:ext uri="{BB962C8B-B14F-4D97-AF65-F5344CB8AC3E}">
        <p14:creationId xmlns:p14="http://schemas.microsoft.com/office/powerpoint/2010/main" val="132804753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#68.  William McKinley: Imperialist</a:t>
            </a:r>
            <a:endParaRPr lang="en-US" dirty="0"/>
          </a:p>
        </p:txBody>
      </p:sp>
      <p:sp>
        <p:nvSpPr>
          <p:cNvPr id="5" name="Content Placeholder 4"/>
          <p:cNvSpPr>
            <a:spLocks noGrp="1"/>
          </p:cNvSpPr>
          <p:nvPr>
            <p:ph sz="half" idx="1"/>
          </p:nvPr>
        </p:nvSpPr>
        <p:spPr>
          <a:xfrm>
            <a:off x="1024128" y="1854557"/>
            <a:ext cx="4758486" cy="4739425"/>
          </a:xfrm>
        </p:spPr>
        <p:txBody>
          <a:bodyPr>
            <a:normAutofit fontScale="92500" lnSpcReduction="20000"/>
          </a:bodyPr>
          <a:lstStyle/>
          <a:p>
            <a:r>
              <a:rPr lang="en-US" dirty="0" smtClean="0"/>
              <a:t>President William McKinley’s legacy is the </a:t>
            </a:r>
            <a:r>
              <a:rPr lang="en-US" b="1" i="1" u="sng" dirty="0" smtClean="0">
                <a:effectLst>
                  <a:outerShdw blurRad="38100" dist="38100" dir="2700000" algn="tl">
                    <a:srgbClr val="000000">
                      <a:alpha val="43137"/>
                    </a:srgbClr>
                  </a:outerShdw>
                </a:effectLst>
              </a:rPr>
              <a:t>Spanish-American War </a:t>
            </a:r>
            <a:r>
              <a:rPr lang="en-US" dirty="0" smtClean="0"/>
              <a:t>of 1898 and the </a:t>
            </a:r>
            <a:r>
              <a:rPr lang="en-US" b="1" i="1" u="sng" dirty="0" smtClean="0">
                <a:effectLst>
                  <a:outerShdw blurRad="38100" dist="38100" dir="2700000" algn="tl">
                    <a:srgbClr val="000000">
                      <a:alpha val="43137"/>
                    </a:srgbClr>
                  </a:outerShdw>
                </a:effectLst>
              </a:rPr>
              <a:t>Treaty of Paris of 1898</a:t>
            </a:r>
            <a:r>
              <a:rPr lang="en-US" dirty="0" smtClean="0"/>
              <a:t>.  After the explosion of the USS Maine in Havana Harbor, he asked Congress for a declaration of war against Spain.  A “Splendid Little War” followed, as the United States won the war easily.  </a:t>
            </a:r>
          </a:p>
          <a:p>
            <a:r>
              <a:rPr lang="en-US" dirty="0" smtClean="0"/>
              <a:t>McKinley promoted imperialism by taking </a:t>
            </a:r>
            <a:r>
              <a:rPr lang="en-US" i="1" u="sng" dirty="0" smtClean="0">
                <a:effectLst>
                  <a:outerShdw blurRad="38100" dist="38100" dir="2700000" algn="tl">
                    <a:srgbClr val="000000">
                      <a:alpha val="43137"/>
                    </a:srgbClr>
                  </a:outerShdw>
                </a:effectLst>
              </a:rPr>
              <a:t>Guam</a:t>
            </a:r>
            <a:r>
              <a:rPr lang="en-US" dirty="0" smtClean="0"/>
              <a:t>, </a:t>
            </a:r>
            <a:r>
              <a:rPr lang="en-US" b="1" i="1" u="sng" dirty="0" smtClean="0">
                <a:effectLst>
                  <a:outerShdw blurRad="38100" dist="38100" dir="2700000" algn="tl">
                    <a:srgbClr val="000000">
                      <a:alpha val="43137"/>
                    </a:srgbClr>
                  </a:outerShdw>
                </a:effectLst>
              </a:rPr>
              <a:t>Puerto Rico</a:t>
            </a:r>
            <a:r>
              <a:rPr lang="en-US" dirty="0" smtClean="0"/>
              <a:t>, and the </a:t>
            </a:r>
            <a:r>
              <a:rPr lang="en-US" b="1" i="1" u="sng" dirty="0" smtClean="0">
                <a:effectLst>
                  <a:outerShdw blurRad="38100" dist="38100" dir="2700000" algn="tl">
                    <a:srgbClr val="000000">
                      <a:alpha val="43137"/>
                    </a:srgbClr>
                  </a:outerShdw>
                </a:effectLst>
              </a:rPr>
              <a:t>Philippines</a:t>
            </a:r>
            <a:r>
              <a:rPr lang="en-US" dirty="0" smtClean="0"/>
              <a:t> from Spain.</a:t>
            </a:r>
          </a:p>
          <a:p>
            <a:r>
              <a:rPr lang="en-US" dirty="0" smtClean="0"/>
              <a:t>By choosing to colonize the Philippines, McKinley started a major debate in the United States: is it appropriate for a nation devoted to democracy to take over colonies?</a:t>
            </a:r>
          </a:p>
          <a:p>
            <a:r>
              <a:rPr lang="en-US" dirty="0" smtClean="0"/>
              <a:t>The war in the Philippines which followed was brutal and left Americans concerned over our nation’s future.</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52791" y="2021983"/>
            <a:ext cx="5573444" cy="4134118"/>
          </a:xfrm>
        </p:spPr>
      </p:pic>
    </p:spTree>
    <p:extLst>
      <p:ext uri="{BB962C8B-B14F-4D97-AF65-F5344CB8AC3E}">
        <p14:creationId xmlns:p14="http://schemas.microsoft.com/office/powerpoint/2010/main" val="223784203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#69.  Alfred </a:t>
            </a:r>
            <a:r>
              <a:rPr lang="en-US" dirty="0" err="1" smtClean="0"/>
              <a:t>thayer</a:t>
            </a:r>
            <a:r>
              <a:rPr lang="en-US" dirty="0" smtClean="0"/>
              <a:t> </a:t>
            </a:r>
            <a:r>
              <a:rPr lang="en-US" dirty="0" err="1" smtClean="0"/>
              <a:t>mahan</a:t>
            </a:r>
            <a:endParaRPr lang="en-US" dirty="0"/>
          </a:p>
        </p:txBody>
      </p:sp>
      <p:sp>
        <p:nvSpPr>
          <p:cNvPr id="3" name="Content Placeholder 2"/>
          <p:cNvSpPr>
            <a:spLocks noGrp="1"/>
          </p:cNvSpPr>
          <p:nvPr>
            <p:ph sz="half" idx="1"/>
          </p:nvPr>
        </p:nvSpPr>
        <p:spPr/>
        <p:txBody>
          <a:bodyPr/>
          <a:lstStyle/>
          <a:p>
            <a:r>
              <a:rPr lang="en-US" dirty="0" smtClean="0"/>
              <a:t>Alfred Thayer Mahan was the author of a book entitled: </a:t>
            </a:r>
            <a:br>
              <a:rPr lang="en-US" dirty="0" smtClean="0"/>
            </a:br>
            <a:r>
              <a:rPr lang="en-US" b="1" i="1" u="sng" dirty="0" smtClean="0"/>
              <a:t>The Influence of Sea Power Upon History</a:t>
            </a:r>
            <a:r>
              <a:rPr lang="en-US" dirty="0" smtClean="0"/>
              <a:t>. </a:t>
            </a:r>
          </a:p>
          <a:p>
            <a:r>
              <a:rPr lang="en-US" dirty="0" smtClean="0"/>
              <a:t>Mahan’s beliefs inspired Theodore Roosevelt to build up the United States Navy and seem to have encouraged Americans to pursue a more expansive and imperialist foreign policy.  The US would add naval bases at </a:t>
            </a:r>
            <a:r>
              <a:rPr lang="en-US" b="1" i="1" u="sng" dirty="0" smtClean="0">
                <a:effectLst>
                  <a:outerShdw blurRad="38100" dist="38100" dir="2700000" algn="tl">
                    <a:srgbClr val="000000">
                      <a:alpha val="43137"/>
                    </a:srgbClr>
                  </a:outerShdw>
                </a:effectLst>
              </a:rPr>
              <a:t>Pearl Harbor</a:t>
            </a:r>
            <a:r>
              <a:rPr lang="en-US" dirty="0" smtClean="0"/>
              <a:t>, in </a:t>
            </a:r>
            <a:r>
              <a:rPr lang="en-US" b="1" i="1" u="sng" dirty="0" smtClean="0">
                <a:effectLst>
                  <a:outerShdw blurRad="38100" dist="38100" dir="2700000" algn="tl">
                    <a:srgbClr val="000000">
                      <a:alpha val="43137"/>
                    </a:srgbClr>
                  </a:outerShdw>
                </a:effectLst>
              </a:rPr>
              <a:t>American Samoa</a:t>
            </a:r>
            <a:r>
              <a:rPr lang="en-US" dirty="0" smtClean="0"/>
              <a:t>, in the </a:t>
            </a:r>
            <a:r>
              <a:rPr lang="en-US" b="1" i="1" u="sng" dirty="0" smtClean="0">
                <a:effectLst>
                  <a:outerShdw blurRad="38100" dist="38100" dir="2700000" algn="tl">
                    <a:srgbClr val="000000">
                      <a:alpha val="43137"/>
                    </a:srgbClr>
                  </a:outerShdw>
                </a:effectLst>
              </a:rPr>
              <a:t>Philippines</a:t>
            </a:r>
            <a:r>
              <a:rPr lang="en-US" dirty="0" smtClean="0"/>
              <a:t>, and throughout the </a:t>
            </a:r>
            <a:r>
              <a:rPr lang="en-US" b="1" i="1" u="sng" dirty="0" smtClean="0">
                <a:effectLst>
                  <a:outerShdw blurRad="38100" dist="38100" dir="2700000" algn="tl">
                    <a:srgbClr val="000000">
                      <a:alpha val="43137"/>
                    </a:srgbClr>
                  </a:outerShdw>
                </a:effectLst>
              </a:rPr>
              <a:t>Caribbean</a:t>
            </a:r>
            <a:r>
              <a:rPr lang="en-US" dirty="0" smtClean="0"/>
              <a:t> during the late 19</a:t>
            </a:r>
            <a:r>
              <a:rPr lang="en-US" baseline="30000" dirty="0" smtClean="0"/>
              <a:t>th</a:t>
            </a:r>
            <a:r>
              <a:rPr lang="en-US" dirty="0" smtClean="0"/>
              <a:t> and early 20</a:t>
            </a:r>
            <a:r>
              <a:rPr lang="en-US" baseline="30000" dirty="0" smtClean="0"/>
              <a:t>th</a:t>
            </a:r>
            <a:r>
              <a:rPr lang="en-US" dirty="0" smtClean="0"/>
              <a:t> Centuries.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39023" y="596151"/>
            <a:ext cx="3987569" cy="5751211"/>
          </a:xfrm>
        </p:spPr>
      </p:pic>
    </p:spTree>
    <p:extLst>
      <p:ext uri="{BB962C8B-B14F-4D97-AF65-F5344CB8AC3E}">
        <p14:creationId xmlns:p14="http://schemas.microsoft.com/office/powerpoint/2010/main" val="24946887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Samuel Adams and the Sons of Liberty!</a:t>
            </a:r>
            <a:endParaRPr lang="en-US" dirty="0"/>
          </a:p>
        </p:txBody>
      </p:sp>
      <p:sp>
        <p:nvSpPr>
          <p:cNvPr id="3" name="Content Placeholder 2"/>
          <p:cNvSpPr>
            <a:spLocks noGrp="1"/>
          </p:cNvSpPr>
          <p:nvPr>
            <p:ph sz="half" idx="1"/>
          </p:nvPr>
        </p:nvSpPr>
        <p:spPr>
          <a:xfrm>
            <a:off x="1024128" y="1679633"/>
            <a:ext cx="3625145" cy="4772681"/>
          </a:xfrm>
        </p:spPr>
        <p:txBody>
          <a:bodyPr>
            <a:normAutofit lnSpcReduction="10000"/>
          </a:bodyPr>
          <a:lstStyle/>
          <a:p>
            <a:pPr>
              <a:buFont typeface="Wingdings" panose="05000000000000000000" pitchFamily="2" charset="2"/>
              <a:buChar char="q"/>
            </a:pPr>
            <a:r>
              <a:rPr lang="en-US" dirty="0"/>
              <a:t> </a:t>
            </a:r>
            <a:r>
              <a:rPr lang="en-US" dirty="0" smtClean="0"/>
              <a:t> Sam Adams was the founder of the </a:t>
            </a:r>
            <a:r>
              <a:rPr lang="en-US" b="1" i="1" u="sng" dirty="0" smtClean="0">
                <a:effectLst>
                  <a:outerShdw blurRad="38100" dist="38100" dir="2700000" algn="tl">
                    <a:srgbClr val="000000">
                      <a:alpha val="43137"/>
                    </a:srgbClr>
                  </a:outerShdw>
                </a:effectLst>
              </a:rPr>
              <a:t>Sons of Liberty</a:t>
            </a:r>
            <a:r>
              <a:rPr lang="en-US" dirty="0" smtClean="0"/>
              <a:t>, a group of Patriots who took direct action against English tyranny.  </a:t>
            </a:r>
          </a:p>
          <a:p>
            <a:pPr>
              <a:buFont typeface="Wingdings" panose="05000000000000000000" pitchFamily="2" charset="2"/>
              <a:buChar char="q"/>
            </a:pPr>
            <a:r>
              <a:rPr lang="en-US" dirty="0" smtClean="0"/>
              <a:t>The Sons of Liberty organized protests against the Stamp Act originally, and threatened anyone who dared to take the job of tax collector.  </a:t>
            </a:r>
            <a:r>
              <a:rPr lang="en-US" b="1" i="1" u="sng" dirty="0" smtClean="0">
                <a:effectLst>
                  <a:outerShdw blurRad="38100" dist="38100" dir="2700000" algn="tl">
                    <a:srgbClr val="000000">
                      <a:alpha val="43137"/>
                    </a:srgbClr>
                  </a:outerShdw>
                </a:effectLst>
              </a:rPr>
              <a:t>“No Taxation Without Representation!” </a:t>
            </a:r>
          </a:p>
          <a:p>
            <a:pPr>
              <a:buFont typeface="Wingdings" panose="05000000000000000000" pitchFamily="2" charset="2"/>
              <a:buChar char="q"/>
            </a:pPr>
            <a:r>
              <a:rPr lang="en-US" dirty="0" smtClean="0"/>
              <a:t>The Sons of Liberty organized the </a:t>
            </a:r>
            <a:r>
              <a:rPr lang="en-US" b="1" i="1" u="sng" dirty="0" smtClean="0">
                <a:effectLst>
                  <a:outerShdw blurRad="38100" dist="38100" dir="2700000" algn="tl">
                    <a:srgbClr val="000000">
                      <a:alpha val="43137"/>
                    </a:srgbClr>
                  </a:outerShdw>
                </a:effectLst>
              </a:rPr>
              <a:t>Boston Tea Party in 1773</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91282" y="1679634"/>
            <a:ext cx="3146605" cy="4908704"/>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2844" y="1679634"/>
            <a:ext cx="3546856" cy="4908704"/>
          </a:xfrm>
          <a:prstGeom prst="rect">
            <a:avLst/>
          </a:prstGeom>
        </p:spPr>
      </p:pic>
    </p:spTree>
    <p:extLst>
      <p:ext uri="{BB962C8B-B14F-4D97-AF65-F5344CB8AC3E}">
        <p14:creationId xmlns:p14="http://schemas.microsoft.com/office/powerpoint/2010/main" val="295049892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986007"/>
          </a:xfrm>
        </p:spPr>
        <p:txBody>
          <a:bodyPr/>
          <a:lstStyle/>
          <a:p>
            <a:r>
              <a:rPr lang="en-US" dirty="0" smtClean="0"/>
              <a:t>#70.  Woodrow Wilson</a:t>
            </a:r>
            <a:endParaRPr lang="en-US" dirty="0"/>
          </a:p>
        </p:txBody>
      </p:sp>
      <p:sp>
        <p:nvSpPr>
          <p:cNvPr id="3" name="Content Placeholder 2"/>
          <p:cNvSpPr>
            <a:spLocks noGrp="1"/>
          </p:cNvSpPr>
          <p:nvPr>
            <p:ph sz="half" idx="1"/>
          </p:nvPr>
        </p:nvSpPr>
        <p:spPr>
          <a:xfrm>
            <a:off x="798490" y="1416676"/>
            <a:ext cx="7186411" cy="5441323"/>
          </a:xfrm>
        </p:spPr>
        <p:txBody>
          <a:bodyPr>
            <a:normAutofit lnSpcReduction="10000"/>
          </a:bodyPr>
          <a:lstStyle/>
          <a:p>
            <a:pPr>
              <a:buFont typeface="Wingdings" panose="05000000000000000000" pitchFamily="2" charset="2"/>
              <a:buChar char="q"/>
            </a:pPr>
            <a:r>
              <a:rPr lang="en-US" dirty="0" smtClean="0"/>
              <a:t>  Woodrow Wilson was the President of the United States during </a:t>
            </a:r>
            <a:r>
              <a:rPr lang="en-US" b="1" i="1" u="sng" dirty="0" smtClean="0">
                <a:effectLst>
                  <a:outerShdw blurRad="38100" dist="38100" dir="2700000" algn="tl">
                    <a:srgbClr val="000000">
                      <a:alpha val="43137"/>
                    </a:srgbClr>
                  </a:outerShdw>
                </a:effectLst>
              </a:rPr>
              <a:t>World War I</a:t>
            </a:r>
            <a:r>
              <a:rPr lang="en-US" dirty="0" smtClean="0"/>
              <a:t>. </a:t>
            </a:r>
          </a:p>
          <a:p>
            <a:pPr>
              <a:buFont typeface="Wingdings" panose="05000000000000000000" pitchFamily="2" charset="2"/>
              <a:buChar char="q"/>
            </a:pPr>
            <a:r>
              <a:rPr lang="en-US" dirty="0"/>
              <a:t> </a:t>
            </a:r>
            <a:r>
              <a:rPr lang="en-US" dirty="0" smtClean="0"/>
              <a:t> At the start of World War I, Wilson hoped warned that the US should </a:t>
            </a:r>
            <a:r>
              <a:rPr lang="en-US" b="1" i="1" u="sng" dirty="0" smtClean="0">
                <a:effectLst>
                  <a:outerShdw blurRad="38100" dist="38100" dir="2700000" algn="tl">
                    <a:srgbClr val="000000">
                      <a:alpha val="43137"/>
                    </a:srgbClr>
                  </a:outerShdw>
                </a:effectLst>
              </a:rPr>
              <a:t>maintain neutrality in mind as well as in action</a:t>
            </a:r>
            <a:r>
              <a:rPr lang="en-US" dirty="0" smtClean="0"/>
              <a:t>.</a:t>
            </a:r>
          </a:p>
          <a:p>
            <a:pPr>
              <a:buFont typeface="Wingdings" panose="05000000000000000000" pitchFamily="2" charset="2"/>
              <a:buChar char="q"/>
            </a:pPr>
            <a:r>
              <a:rPr lang="en-US" dirty="0"/>
              <a:t> </a:t>
            </a:r>
            <a:r>
              <a:rPr lang="en-US" dirty="0" smtClean="0"/>
              <a:t> Then, the </a:t>
            </a:r>
            <a:r>
              <a:rPr lang="en-US" b="1" i="1" u="sng" dirty="0" smtClean="0">
                <a:effectLst>
                  <a:outerShdw blurRad="38100" dist="38100" dir="2700000" algn="tl">
                    <a:srgbClr val="000000">
                      <a:alpha val="43137"/>
                    </a:srgbClr>
                  </a:outerShdw>
                </a:effectLst>
              </a:rPr>
              <a:t>Lusitania</a:t>
            </a:r>
            <a:r>
              <a:rPr lang="en-US" dirty="0" smtClean="0"/>
              <a:t> was sunk, the </a:t>
            </a:r>
            <a:r>
              <a:rPr lang="en-US" b="1" i="1" u="sng" dirty="0" smtClean="0">
                <a:effectLst>
                  <a:outerShdw blurRad="38100" dist="38100" dir="2700000" algn="tl">
                    <a:srgbClr val="000000">
                      <a:alpha val="43137"/>
                    </a:srgbClr>
                  </a:outerShdw>
                </a:effectLst>
              </a:rPr>
              <a:t>Sussex Pledge </a:t>
            </a:r>
            <a:r>
              <a:rPr lang="en-US" dirty="0" smtClean="0"/>
              <a:t>was broken, </a:t>
            </a:r>
            <a:r>
              <a:rPr lang="en-US" b="1" i="1" u="sng" dirty="0" smtClean="0">
                <a:effectLst>
                  <a:outerShdw blurRad="38100" dist="38100" dir="2700000" algn="tl">
                    <a:srgbClr val="000000">
                      <a:alpha val="43137"/>
                    </a:srgbClr>
                  </a:outerShdw>
                </a:effectLst>
              </a:rPr>
              <a:t>unrestricted submarine warfare </a:t>
            </a:r>
            <a:r>
              <a:rPr lang="en-US" dirty="0" smtClean="0"/>
              <a:t>endangered Americans, and the </a:t>
            </a:r>
            <a:r>
              <a:rPr lang="en-US" b="1" i="1" u="sng" dirty="0" smtClean="0">
                <a:effectLst>
                  <a:outerShdw blurRad="38100" dist="38100" dir="2700000" algn="tl">
                    <a:srgbClr val="000000">
                      <a:alpha val="43137"/>
                    </a:srgbClr>
                  </a:outerShdw>
                </a:effectLst>
              </a:rPr>
              <a:t>Zimmermann Telegram </a:t>
            </a:r>
            <a:r>
              <a:rPr lang="en-US" dirty="0" smtClean="0"/>
              <a:t>was sent.  Wilson asked Congress to declare war, and they did in April of 1917.</a:t>
            </a:r>
          </a:p>
          <a:p>
            <a:pPr>
              <a:buFont typeface="Wingdings" panose="05000000000000000000" pitchFamily="2" charset="2"/>
              <a:buChar char="q"/>
            </a:pPr>
            <a:r>
              <a:rPr lang="en-US" dirty="0"/>
              <a:t> </a:t>
            </a:r>
            <a:r>
              <a:rPr lang="en-US" dirty="0" smtClean="0"/>
              <a:t> As World War I came to a close, Woodrow Wilson presented the </a:t>
            </a:r>
            <a:r>
              <a:rPr lang="en-US" b="1" i="1" u="sng" dirty="0" smtClean="0">
                <a:effectLst>
                  <a:outerShdw blurRad="38100" dist="38100" dir="2700000" algn="tl">
                    <a:srgbClr val="000000">
                      <a:alpha val="43137"/>
                    </a:srgbClr>
                  </a:outerShdw>
                </a:effectLst>
              </a:rPr>
              <a:t>14 Point Plan </a:t>
            </a:r>
            <a:r>
              <a:rPr lang="en-US" dirty="0" smtClean="0"/>
              <a:t>for peace in Europe and helped to craft the </a:t>
            </a:r>
            <a:r>
              <a:rPr lang="en-US" b="1" i="1" u="sng" dirty="0" smtClean="0">
                <a:effectLst>
                  <a:outerShdw blurRad="38100" dist="38100" dir="2700000" algn="tl">
                    <a:srgbClr val="000000">
                      <a:alpha val="43137"/>
                    </a:srgbClr>
                  </a:outerShdw>
                </a:effectLst>
              </a:rPr>
              <a:t>Treaty of Versailles</a:t>
            </a:r>
            <a:r>
              <a:rPr lang="en-US" dirty="0" smtClean="0"/>
              <a:t> and form the </a:t>
            </a:r>
            <a:r>
              <a:rPr lang="en-US" b="1" i="1" u="sng" dirty="0" smtClean="0">
                <a:effectLst>
                  <a:outerShdw blurRad="38100" dist="38100" dir="2700000" algn="tl">
                    <a:srgbClr val="000000">
                      <a:alpha val="43137"/>
                    </a:srgbClr>
                  </a:outerShdw>
                </a:effectLst>
              </a:rPr>
              <a:t>League of Nations</a:t>
            </a:r>
            <a:r>
              <a:rPr lang="en-US" dirty="0" smtClean="0"/>
              <a:t>. </a:t>
            </a:r>
          </a:p>
          <a:p>
            <a:pPr>
              <a:buFont typeface="Wingdings" panose="05000000000000000000" pitchFamily="2" charset="2"/>
              <a:buChar char="q"/>
            </a:pPr>
            <a:r>
              <a:rPr lang="en-US" dirty="0" smtClean="0"/>
              <a:t>When Wilson returned from the Paris Peace Conference, </a:t>
            </a:r>
            <a:r>
              <a:rPr lang="en-US" b="1" i="1" u="sng" dirty="0" smtClean="0">
                <a:effectLst>
                  <a:outerShdw blurRad="38100" dist="38100" dir="2700000" algn="tl">
                    <a:srgbClr val="000000">
                      <a:alpha val="43137"/>
                    </a:srgbClr>
                  </a:outerShdw>
                </a:effectLst>
              </a:rPr>
              <a:t>the Senate refused to ratify the treaty</a:t>
            </a:r>
            <a:r>
              <a:rPr lang="en-US" dirty="0" smtClean="0"/>
              <a:t>.  On a speaking tour to rally support, he suffered a stroke. </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The United States never signed the Treaty of Versailles and never joined the League of Nations. </a:t>
            </a:r>
          </a:p>
          <a:p>
            <a:pPr>
              <a:buFont typeface="Wingdings" panose="05000000000000000000" pitchFamily="2" charset="2"/>
              <a:buChar char="q"/>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079526" y="1751526"/>
            <a:ext cx="3833430" cy="4736284"/>
          </a:xfrm>
        </p:spPr>
      </p:pic>
    </p:spTree>
    <p:extLst>
      <p:ext uri="{BB962C8B-B14F-4D97-AF65-F5344CB8AC3E}">
        <p14:creationId xmlns:p14="http://schemas.microsoft.com/office/powerpoint/2010/main" val="299824374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  Senator Henry Cabot lodge</a:t>
            </a:r>
            <a:endParaRPr lang="en-US" dirty="0"/>
          </a:p>
        </p:txBody>
      </p:sp>
      <p:sp>
        <p:nvSpPr>
          <p:cNvPr id="3" name="Content Placeholder 2"/>
          <p:cNvSpPr>
            <a:spLocks noGrp="1"/>
          </p:cNvSpPr>
          <p:nvPr>
            <p:ph sz="half" idx="1"/>
          </p:nvPr>
        </p:nvSpPr>
        <p:spPr>
          <a:xfrm>
            <a:off x="1024128" y="1738648"/>
            <a:ext cx="3341810" cy="4570712"/>
          </a:xfrm>
        </p:spPr>
        <p:txBody>
          <a:bodyPr/>
          <a:lstStyle/>
          <a:p>
            <a:r>
              <a:rPr lang="en-US" dirty="0" smtClean="0"/>
              <a:t>By raising concerns over the </a:t>
            </a:r>
            <a:r>
              <a:rPr lang="en-US" b="1" i="1" u="sng" dirty="0" smtClean="0">
                <a:effectLst>
                  <a:outerShdw blurRad="38100" dist="38100" dir="2700000" algn="tl">
                    <a:srgbClr val="000000">
                      <a:alpha val="43137"/>
                    </a:srgbClr>
                  </a:outerShdw>
                </a:effectLst>
              </a:rPr>
              <a:t>loss of sovereignty </a:t>
            </a:r>
            <a:r>
              <a:rPr lang="en-US" dirty="0" smtClean="0"/>
              <a:t>to an international peacekeeping government in the League of Nations, Senator Henry Cabot Lodge succeeded in </a:t>
            </a:r>
            <a:r>
              <a:rPr lang="en-US" b="1" i="1" u="sng" dirty="0" smtClean="0">
                <a:effectLst>
                  <a:outerShdw blurRad="38100" dist="38100" dir="2700000" algn="tl">
                    <a:srgbClr val="000000">
                      <a:alpha val="43137"/>
                    </a:srgbClr>
                  </a:outerShdw>
                </a:effectLst>
              </a:rPr>
              <a:t>stopping Americans from signing the Treaty of Versailles or joining the League of Nations</a:t>
            </a:r>
            <a:r>
              <a:rPr lang="en-US" dirty="0" smtClean="0"/>
              <a:t>.  Was this the right choice?  World War II started just twenty years after the completion of World War I…</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72776" y="1730969"/>
            <a:ext cx="3726365" cy="460045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417" y="1612392"/>
            <a:ext cx="1828800" cy="181660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664356">
            <a:off x="4544583" y="3271234"/>
            <a:ext cx="2716468" cy="192539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7307" y="4778062"/>
            <a:ext cx="1785007" cy="1980752"/>
          </a:xfrm>
          <a:prstGeom prst="rect">
            <a:avLst/>
          </a:prstGeom>
        </p:spPr>
      </p:pic>
    </p:spTree>
    <p:extLst>
      <p:ext uri="{BB962C8B-B14F-4D97-AF65-F5344CB8AC3E}">
        <p14:creationId xmlns:p14="http://schemas.microsoft.com/office/powerpoint/2010/main" val="10941793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Between the wars, 1919 - 1941</a:t>
            </a:r>
            <a:endParaRPr lang="en-US" dirty="0"/>
          </a:p>
        </p:txBody>
      </p:sp>
      <p:sp>
        <p:nvSpPr>
          <p:cNvPr id="6" name="Text Placeholder 5"/>
          <p:cNvSpPr>
            <a:spLocks noGrp="1"/>
          </p:cNvSpPr>
          <p:nvPr>
            <p:ph type="body" idx="1"/>
          </p:nvPr>
        </p:nvSpPr>
        <p:spPr/>
        <p:txBody>
          <a:bodyPr/>
          <a:lstStyle/>
          <a:p>
            <a:r>
              <a:rPr lang="en-US" dirty="0" smtClean="0"/>
              <a:t>The Roaring 1920s and the Great Depression Years – A Study in Contrasts</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785" y="422031"/>
            <a:ext cx="3505200" cy="35052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1077" y="422031"/>
            <a:ext cx="2744132" cy="350520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5209" y="422031"/>
            <a:ext cx="3246195" cy="3505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6782" y="422031"/>
            <a:ext cx="2617420" cy="3505200"/>
          </a:xfrm>
          <a:prstGeom prst="rect">
            <a:avLst/>
          </a:prstGeom>
        </p:spPr>
      </p:pic>
    </p:spTree>
    <p:extLst>
      <p:ext uri="{BB962C8B-B14F-4D97-AF65-F5344CB8AC3E}">
        <p14:creationId xmlns:p14="http://schemas.microsoft.com/office/powerpoint/2010/main" val="46427173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7127" y="585216"/>
            <a:ext cx="10766738" cy="1499616"/>
          </a:xfrm>
        </p:spPr>
        <p:txBody>
          <a:bodyPr/>
          <a:lstStyle/>
          <a:p>
            <a:r>
              <a:rPr lang="en-US" dirty="0" smtClean="0"/>
              <a:t>#72.  Duke Ellington, Louis Armstrong, &amp; Jazz</a:t>
            </a:r>
            <a:endParaRPr lang="en-US" dirty="0"/>
          </a:p>
        </p:txBody>
      </p:sp>
      <p:pic>
        <p:nvPicPr>
          <p:cNvPr id="2" name="Content Placeholder 1"/>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25301" y="1822360"/>
            <a:ext cx="3704277" cy="4638630"/>
          </a:xfrm>
        </p:spPr>
      </p:pic>
      <p:sp>
        <p:nvSpPr>
          <p:cNvPr id="6" name="Content Placeholder 5"/>
          <p:cNvSpPr>
            <a:spLocks noGrp="1"/>
          </p:cNvSpPr>
          <p:nvPr>
            <p:ph sz="half" idx="2"/>
          </p:nvPr>
        </p:nvSpPr>
        <p:spPr>
          <a:xfrm>
            <a:off x="5022761" y="1828800"/>
            <a:ext cx="6452315" cy="4726546"/>
          </a:xfrm>
        </p:spPr>
        <p:txBody>
          <a:bodyPr>
            <a:normAutofit lnSpcReduction="10000"/>
          </a:bodyPr>
          <a:lstStyle/>
          <a:p>
            <a:r>
              <a:rPr lang="en-US" b="1" i="1" u="sng" dirty="0" smtClean="0">
                <a:effectLst>
                  <a:outerShdw blurRad="38100" dist="38100" dir="2700000" algn="tl">
                    <a:srgbClr val="000000">
                      <a:alpha val="43137"/>
                    </a:srgbClr>
                  </a:outerShdw>
                </a:effectLst>
              </a:rPr>
              <a:t>Jazz</a:t>
            </a:r>
            <a:r>
              <a:rPr lang="en-US" dirty="0" smtClean="0"/>
              <a:t> is a distinctly American and largely African-American style of music which emerged in New Orleans during the years between the turn of the century and the Roaring 1920s.</a:t>
            </a:r>
          </a:p>
          <a:p>
            <a:r>
              <a:rPr lang="en-US" b="1" i="1" u="sng" dirty="0" smtClean="0">
                <a:effectLst>
                  <a:outerShdw blurRad="38100" dist="38100" dir="2700000" algn="tl">
                    <a:srgbClr val="000000">
                      <a:alpha val="43137"/>
                    </a:srgbClr>
                  </a:outerShdw>
                </a:effectLst>
              </a:rPr>
              <a:t>Louis Armstrong, or Satchmo</a:t>
            </a:r>
            <a:r>
              <a:rPr lang="en-US" dirty="0" smtClean="0"/>
              <a:t>, was one of the great innovators of the era.  Jazz music requires </a:t>
            </a:r>
            <a:r>
              <a:rPr lang="en-US" b="1" i="1" u="sng" dirty="0" smtClean="0">
                <a:effectLst>
                  <a:outerShdw blurRad="38100" dist="38100" dir="2700000" algn="tl">
                    <a:srgbClr val="000000">
                      <a:alpha val="43137"/>
                    </a:srgbClr>
                  </a:outerShdw>
                </a:effectLst>
              </a:rPr>
              <a:t>improvisation</a:t>
            </a:r>
            <a:r>
              <a:rPr lang="en-US" dirty="0" smtClean="0"/>
              <a:t> on the part of all of the members of a band and Armstrong was one of the greatest cornet players of all time.</a:t>
            </a:r>
          </a:p>
          <a:p>
            <a:r>
              <a:rPr lang="en-US" b="1" i="1" u="sng" dirty="0" smtClean="0">
                <a:effectLst>
                  <a:outerShdw blurRad="38100" dist="38100" dir="2700000" algn="tl">
                    <a:srgbClr val="000000">
                      <a:alpha val="43137"/>
                    </a:srgbClr>
                  </a:outerShdw>
                </a:effectLst>
              </a:rPr>
              <a:t>Duke Ellington </a:t>
            </a:r>
            <a:r>
              <a:rPr lang="en-US" dirty="0" smtClean="0"/>
              <a:t>was a pianist and later a conductor who developed </a:t>
            </a:r>
            <a:r>
              <a:rPr lang="en-US" b="1" i="1" u="sng" dirty="0" smtClean="0"/>
              <a:t>swing music </a:t>
            </a:r>
            <a:r>
              <a:rPr lang="en-US" dirty="0" smtClean="0"/>
              <a:t>as a style. </a:t>
            </a:r>
          </a:p>
          <a:p>
            <a:r>
              <a:rPr lang="en-US" dirty="0" smtClean="0"/>
              <a:t>The 1920s is often called the </a:t>
            </a:r>
            <a:r>
              <a:rPr lang="en-US" b="1" i="1" u="sng" dirty="0" smtClean="0">
                <a:effectLst>
                  <a:outerShdw blurRad="38100" dist="38100" dir="2700000" algn="tl">
                    <a:srgbClr val="000000">
                      <a:alpha val="43137"/>
                    </a:srgbClr>
                  </a:outerShdw>
                </a:effectLst>
              </a:rPr>
              <a:t>Jazz Age </a:t>
            </a:r>
            <a:r>
              <a:rPr lang="en-US" dirty="0" smtClean="0"/>
              <a:t>since the style of music was popularized on the </a:t>
            </a:r>
            <a:r>
              <a:rPr lang="en-US" b="1" i="1" u="sng" dirty="0" smtClean="0">
                <a:effectLst>
                  <a:outerShdw blurRad="38100" dist="38100" dir="2700000" algn="tl">
                    <a:srgbClr val="000000">
                      <a:alpha val="43137"/>
                    </a:srgbClr>
                  </a:outerShdw>
                </a:effectLst>
              </a:rPr>
              <a:t>radio during the 1920s</a:t>
            </a:r>
            <a:r>
              <a:rPr lang="en-US" dirty="0" smtClean="0"/>
              <a:t>.  Jazz is said to have inspired many of the writers of the Harlem Renaissance. </a:t>
            </a:r>
            <a:endParaRPr lang="en-US" dirty="0"/>
          </a:p>
        </p:txBody>
      </p:sp>
    </p:spTree>
    <p:extLst>
      <p:ext uri="{BB962C8B-B14F-4D97-AF65-F5344CB8AC3E}">
        <p14:creationId xmlns:p14="http://schemas.microsoft.com/office/powerpoint/2010/main" val="10248896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#73.  Langston Hughes and</a:t>
            </a:r>
            <a:br>
              <a:rPr lang="en-US" dirty="0" smtClean="0"/>
            </a:br>
            <a:r>
              <a:rPr lang="en-US" dirty="0"/>
              <a:t>	</a:t>
            </a:r>
            <a:r>
              <a:rPr lang="en-US" dirty="0" smtClean="0"/>
              <a:t>			 the Harlem Renaissance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3938" y="2383831"/>
            <a:ext cx="4754562" cy="3827062"/>
          </a:xfrm>
        </p:spPr>
      </p:pic>
      <p:sp>
        <p:nvSpPr>
          <p:cNvPr id="4" name="Content Placeholder 3"/>
          <p:cNvSpPr>
            <a:spLocks noGrp="1"/>
          </p:cNvSpPr>
          <p:nvPr>
            <p:ph sz="half" idx="2"/>
          </p:nvPr>
        </p:nvSpPr>
        <p:spPr>
          <a:xfrm>
            <a:off x="5989319" y="2331076"/>
            <a:ext cx="5859243" cy="4526924"/>
          </a:xfrm>
        </p:spPr>
        <p:txBody>
          <a:bodyPr/>
          <a:lstStyle/>
          <a:p>
            <a:r>
              <a:rPr lang="en-US" sz="2400" b="1" i="1" u="sng" dirty="0" smtClean="0">
                <a:effectLst>
                  <a:outerShdw blurRad="38100" dist="38100" dir="2700000" algn="tl">
                    <a:srgbClr val="000000">
                      <a:alpha val="43137"/>
                    </a:srgbClr>
                  </a:outerShdw>
                </a:effectLst>
              </a:rPr>
              <a:t>The Harlem Renaissance </a:t>
            </a:r>
            <a:r>
              <a:rPr lang="en-US" sz="2400" dirty="0" smtClean="0"/>
              <a:t>was a blossoming of </a:t>
            </a:r>
            <a:r>
              <a:rPr lang="en-US" sz="2400" b="1" i="1" u="sng" dirty="0" smtClean="0">
                <a:effectLst>
                  <a:outerShdw blurRad="38100" dist="38100" dir="2700000" algn="tl">
                    <a:srgbClr val="000000">
                      <a:alpha val="43137"/>
                    </a:srgbClr>
                  </a:outerShdw>
                </a:effectLst>
              </a:rPr>
              <a:t>African-American literature, poetry, music, and arts </a:t>
            </a:r>
            <a:r>
              <a:rPr lang="en-US" sz="2400" dirty="0" smtClean="0"/>
              <a:t>which was centered in the Harlem neighborhood of New York City.  Leaders of the Harlem Renaissance included the poet and playwright </a:t>
            </a:r>
            <a:r>
              <a:rPr lang="en-US" sz="2400" b="1" i="1" u="sng" dirty="0" smtClean="0">
                <a:effectLst>
                  <a:outerShdw blurRad="38100" dist="38100" dir="2700000" algn="tl">
                    <a:srgbClr val="000000">
                      <a:alpha val="43137"/>
                    </a:srgbClr>
                  </a:outerShdw>
                </a:effectLst>
              </a:rPr>
              <a:t>Langston Hughes </a:t>
            </a:r>
            <a:r>
              <a:rPr lang="en-US" sz="2400" dirty="0" smtClean="0"/>
              <a:t>and the author </a:t>
            </a:r>
            <a:r>
              <a:rPr lang="en-US" sz="2400" b="1" i="1" u="sng" dirty="0" smtClean="0">
                <a:effectLst>
                  <a:outerShdw blurRad="38100" dist="38100" dir="2700000" algn="tl">
                    <a:srgbClr val="000000">
                      <a:alpha val="43137"/>
                    </a:srgbClr>
                  </a:outerShdw>
                </a:effectLst>
              </a:rPr>
              <a:t>Zora Neale Hurston</a:t>
            </a:r>
            <a:r>
              <a:rPr lang="en-US" sz="2400" dirty="0" smtClean="0"/>
              <a:t>, along with the famed poet </a:t>
            </a:r>
            <a:r>
              <a:rPr lang="en-US" sz="2400" b="1" i="1" u="sng" dirty="0" err="1" smtClean="0">
                <a:effectLst>
                  <a:outerShdw blurRad="38100" dist="38100" dir="2700000" algn="tl">
                    <a:srgbClr val="000000">
                      <a:alpha val="43137"/>
                    </a:srgbClr>
                  </a:outerShdw>
                </a:effectLst>
              </a:rPr>
              <a:t>Countee</a:t>
            </a:r>
            <a:r>
              <a:rPr lang="en-US" sz="2400" b="1" i="1" u="sng" dirty="0" smtClean="0">
                <a:effectLst>
                  <a:outerShdw blurRad="38100" dist="38100" dir="2700000" algn="tl">
                    <a:srgbClr val="000000">
                      <a:alpha val="43137"/>
                    </a:srgbClr>
                  </a:outerShdw>
                </a:effectLst>
              </a:rPr>
              <a:t> Cullen</a:t>
            </a:r>
            <a:r>
              <a:rPr lang="en-US" sz="2400" dirty="0" smtClean="0"/>
              <a:t>.  Most of the works produced by Harlem Renaissance writers celebrated </a:t>
            </a:r>
            <a:r>
              <a:rPr lang="en-US" sz="2400" b="1" i="1" u="sng" dirty="0" smtClean="0">
                <a:effectLst>
                  <a:outerShdw blurRad="38100" dist="38100" dir="2700000" algn="tl">
                    <a:srgbClr val="000000">
                      <a:alpha val="43137"/>
                    </a:srgbClr>
                  </a:outerShdw>
                </a:effectLst>
              </a:rPr>
              <a:t>African-American culture </a:t>
            </a:r>
            <a:r>
              <a:rPr lang="en-US" sz="2400" dirty="0" smtClean="0"/>
              <a:t>and encourage </a:t>
            </a:r>
            <a:r>
              <a:rPr lang="en-US" sz="2400" b="1" i="1" u="sng" dirty="0" smtClean="0">
                <a:effectLst>
                  <a:outerShdw blurRad="38100" dist="38100" dir="2700000" algn="tl">
                    <a:srgbClr val="000000">
                      <a:alpha val="43137"/>
                    </a:srgbClr>
                  </a:outerShdw>
                </a:effectLst>
              </a:rPr>
              <a:t>pride in black heritage</a:t>
            </a:r>
            <a:r>
              <a:rPr lang="en-US" u="sng" dirty="0" smtClean="0">
                <a:effectLst>
                  <a:outerShdw blurRad="38100" dist="38100" dir="2700000" algn="tl">
                    <a:srgbClr val="000000">
                      <a:alpha val="43137"/>
                    </a:srgbClr>
                  </a:outerShdw>
                </a:effectLst>
              </a:rPr>
              <a:t>. </a:t>
            </a:r>
            <a:endParaRPr lang="en-US"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244490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#74.  John Scopes</a:t>
            </a:r>
            <a:endParaRPr lang="en-US" dirty="0"/>
          </a:p>
        </p:txBody>
      </p:sp>
      <p:sp>
        <p:nvSpPr>
          <p:cNvPr id="3" name="Content Placeholder 2"/>
          <p:cNvSpPr>
            <a:spLocks noGrp="1"/>
          </p:cNvSpPr>
          <p:nvPr>
            <p:ph sz="half" idx="1"/>
          </p:nvPr>
        </p:nvSpPr>
        <p:spPr>
          <a:xfrm>
            <a:off x="1024127" y="1828800"/>
            <a:ext cx="4887275" cy="4480560"/>
          </a:xfrm>
        </p:spPr>
        <p:txBody>
          <a:bodyPr>
            <a:normAutofit fontScale="92500" lnSpcReduction="10000"/>
          </a:bodyPr>
          <a:lstStyle/>
          <a:p>
            <a:r>
              <a:rPr lang="en-US" dirty="0" smtClean="0"/>
              <a:t>The famous </a:t>
            </a:r>
            <a:r>
              <a:rPr lang="en-US" b="1" i="1" u="sng" dirty="0" smtClean="0">
                <a:effectLst>
                  <a:outerShdw blurRad="38100" dist="38100" dir="2700000" algn="tl">
                    <a:srgbClr val="000000">
                      <a:alpha val="43137"/>
                    </a:srgbClr>
                  </a:outerShdw>
                </a:effectLst>
              </a:rPr>
              <a:t>Scopes Monkey Trial </a:t>
            </a:r>
            <a:r>
              <a:rPr lang="en-US" dirty="0" smtClean="0"/>
              <a:t>took place in the summer of 1925, when a substitute teacher, John Scopes, was accused to teaching Charles Darwin’s </a:t>
            </a:r>
            <a:r>
              <a:rPr lang="en-US" i="1" u="sng" dirty="0" smtClean="0"/>
              <a:t>Origin of the Species</a:t>
            </a:r>
            <a:r>
              <a:rPr lang="en-US" dirty="0" smtClean="0"/>
              <a:t>.  The teachings violated the Butler Act, which forbid any education which contradicted the story of Creation in the Bible.</a:t>
            </a:r>
          </a:p>
          <a:p>
            <a:r>
              <a:rPr lang="en-US" dirty="0" smtClean="0"/>
              <a:t>This case highlighted the divisions in the 1920s between: </a:t>
            </a:r>
          </a:p>
          <a:p>
            <a:r>
              <a:rPr lang="en-US" b="1" i="1" u="sng" dirty="0" smtClean="0">
                <a:effectLst>
                  <a:outerShdw blurRad="38100" dist="38100" dir="2700000" algn="tl">
                    <a:srgbClr val="000000">
                      <a:alpha val="43137"/>
                    </a:srgbClr>
                  </a:outerShdw>
                </a:effectLst>
              </a:rPr>
              <a:t>Urban V. Rural</a:t>
            </a:r>
          </a:p>
          <a:p>
            <a:r>
              <a:rPr lang="en-US" b="1" i="1" u="sng" dirty="0" smtClean="0">
                <a:effectLst>
                  <a:outerShdw blurRad="38100" dist="38100" dir="2700000" algn="tl">
                    <a:srgbClr val="000000">
                      <a:alpha val="43137"/>
                    </a:srgbClr>
                  </a:outerShdw>
                </a:effectLst>
              </a:rPr>
              <a:t>Science V. Religious Fundamentalism </a:t>
            </a:r>
          </a:p>
          <a:p>
            <a:r>
              <a:rPr lang="en-US" b="1" i="1" u="sng" dirty="0" smtClean="0">
                <a:effectLst>
                  <a:outerShdw blurRad="38100" dist="38100" dir="2700000" algn="tl">
                    <a:srgbClr val="000000">
                      <a:alpha val="43137"/>
                    </a:srgbClr>
                  </a:outerShdw>
                </a:effectLst>
              </a:rPr>
              <a:t>Prohibitionists V. “Wets” </a:t>
            </a:r>
          </a:p>
          <a:p>
            <a:r>
              <a:rPr lang="en-US" dirty="0" smtClean="0"/>
              <a:t>John Scopes was convicted despite a brilliant defense by Clarence Darrow.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09659" y="656822"/>
            <a:ext cx="4682759" cy="5795493"/>
          </a:xfrm>
        </p:spPr>
      </p:pic>
    </p:spTree>
    <p:extLst>
      <p:ext uri="{BB962C8B-B14F-4D97-AF65-F5344CB8AC3E}">
        <p14:creationId xmlns:p14="http://schemas.microsoft.com/office/powerpoint/2010/main" val="304561536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#75.  Sacco and Vanzetti</a:t>
            </a:r>
            <a:endParaRPr lang="en-US" dirty="0"/>
          </a:p>
        </p:txBody>
      </p:sp>
      <p:sp>
        <p:nvSpPr>
          <p:cNvPr id="3" name="Content Placeholder 2"/>
          <p:cNvSpPr>
            <a:spLocks noGrp="1"/>
          </p:cNvSpPr>
          <p:nvPr>
            <p:ph sz="half" idx="1"/>
          </p:nvPr>
        </p:nvSpPr>
        <p:spPr>
          <a:xfrm>
            <a:off x="837127" y="1732688"/>
            <a:ext cx="5473521" cy="4878928"/>
          </a:xfrm>
        </p:spPr>
        <p:txBody>
          <a:bodyPr>
            <a:normAutofit/>
          </a:bodyPr>
          <a:lstStyle/>
          <a:p>
            <a:r>
              <a:rPr lang="en-US" b="1" i="1" u="sng" dirty="0" err="1" smtClean="0">
                <a:effectLst>
                  <a:outerShdw blurRad="38100" dist="38100" dir="2700000" algn="tl">
                    <a:srgbClr val="000000">
                      <a:alpha val="43137"/>
                    </a:srgbClr>
                  </a:outerShdw>
                </a:effectLst>
              </a:rPr>
              <a:t>Nichola</a:t>
            </a:r>
            <a:r>
              <a:rPr lang="en-US" b="1" i="1" u="sng" dirty="0" smtClean="0">
                <a:effectLst>
                  <a:outerShdw blurRad="38100" dist="38100" dir="2700000" algn="tl">
                    <a:srgbClr val="000000">
                      <a:alpha val="43137"/>
                    </a:srgbClr>
                  </a:outerShdw>
                </a:effectLst>
              </a:rPr>
              <a:t> Sacco </a:t>
            </a:r>
            <a:r>
              <a:rPr lang="en-US" dirty="0" smtClean="0"/>
              <a:t>and </a:t>
            </a:r>
            <a:r>
              <a:rPr lang="en-US" b="1" i="1" u="sng" dirty="0" smtClean="0">
                <a:effectLst>
                  <a:outerShdw blurRad="38100" dist="38100" dir="2700000" algn="tl">
                    <a:srgbClr val="000000">
                      <a:alpha val="43137"/>
                    </a:srgbClr>
                  </a:outerShdw>
                </a:effectLst>
              </a:rPr>
              <a:t>Bartolomeo Vanzetti </a:t>
            </a:r>
            <a:r>
              <a:rPr lang="en-US" dirty="0" smtClean="0"/>
              <a:t>were both </a:t>
            </a:r>
            <a:r>
              <a:rPr lang="en-US" b="1" i="1" dirty="0" smtClean="0">
                <a:effectLst>
                  <a:outerShdw blurRad="38100" dist="38100" dir="2700000" algn="tl">
                    <a:srgbClr val="000000">
                      <a:alpha val="43137"/>
                    </a:srgbClr>
                  </a:outerShdw>
                </a:effectLst>
              </a:rPr>
              <a:t>put to death</a:t>
            </a:r>
            <a:r>
              <a:rPr lang="en-US" dirty="0" smtClean="0"/>
              <a:t> for a murder which took place in Braintree, MA.</a:t>
            </a:r>
          </a:p>
          <a:p>
            <a:r>
              <a:rPr lang="en-US" dirty="0" smtClean="0"/>
              <a:t>Almost </a:t>
            </a:r>
            <a:r>
              <a:rPr lang="en-US" b="1" i="1" u="sng" dirty="0" smtClean="0">
                <a:effectLst>
                  <a:outerShdw blurRad="38100" dist="38100" dir="2700000" algn="tl">
                    <a:srgbClr val="000000">
                      <a:alpha val="43137"/>
                    </a:srgbClr>
                  </a:outerShdw>
                </a:effectLst>
              </a:rPr>
              <a:t>no evidence </a:t>
            </a:r>
            <a:r>
              <a:rPr lang="en-US" dirty="0" smtClean="0"/>
              <a:t>was presented against the pair in court.</a:t>
            </a:r>
          </a:p>
          <a:p>
            <a:r>
              <a:rPr lang="en-US" dirty="0" smtClean="0"/>
              <a:t>Both men were Italian born and members of radical organizations:  they were </a:t>
            </a:r>
            <a:r>
              <a:rPr lang="en-US" b="1" i="1" u="sng" dirty="0" smtClean="0">
                <a:effectLst>
                  <a:outerShdw blurRad="38100" dist="38100" dir="2700000" algn="tl">
                    <a:srgbClr val="000000">
                      <a:alpha val="43137"/>
                    </a:srgbClr>
                  </a:outerShdw>
                </a:effectLst>
              </a:rPr>
              <a:t>anarchists.</a:t>
            </a:r>
            <a:r>
              <a:rPr lang="en-US" dirty="0" smtClean="0"/>
              <a:t> </a:t>
            </a:r>
          </a:p>
          <a:p>
            <a:r>
              <a:rPr lang="en-US" dirty="0" smtClean="0"/>
              <a:t>Despite millions of protesters and pleas for a stay of execution from the nation of Italy and the Pope, both men were put to death. </a:t>
            </a:r>
          </a:p>
          <a:p>
            <a:r>
              <a:rPr lang="en-US" dirty="0" smtClean="0"/>
              <a:t>The case is and example of </a:t>
            </a:r>
            <a:r>
              <a:rPr lang="en-US" b="1" i="1" u="sng" dirty="0" smtClean="0">
                <a:effectLst>
                  <a:outerShdw blurRad="38100" dist="38100" dir="2700000" algn="tl">
                    <a:srgbClr val="000000">
                      <a:alpha val="43137"/>
                    </a:srgbClr>
                  </a:outerShdw>
                </a:effectLst>
              </a:rPr>
              <a:t>Nativism</a:t>
            </a:r>
            <a:r>
              <a:rPr lang="en-US" dirty="0" smtClean="0"/>
              <a:t>, or anti-immigrant bigotry, which was common in the US during the 1920s.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989454" y="372836"/>
            <a:ext cx="3000778" cy="4141074"/>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2131" y="789636"/>
            <a:ext cx="2270541" cy="170290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1857">
            <a:off x="6610203" y="2086378"/>
            <a:ext cx="3286674" cy="4171548"/>
          </a:xfrm>
          <a:prstGeom prst="rect">
            <a:avLst/>
          </a:prstGeom>
        </p:spPr>
      </p:pic>
    </p:spTree>
    <p:extLst>
      <p:ext uri="{BB962C8B-B14F-4D97-AF65-F5344CB8AC3E}">
        <p14:creationId xmlns:p14="http://schemas.microsoft.com/office/powerpoint/2010/main" val="104817243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#76.  The lost generation of writers</a:t>
            </a:r>
            <a:endParaRPr lang="en-US" dirty="0"/>
          </a:p>
        </p:txBody>
      </p:sp>
      <p:sp>
        <p:nvSpPr>
          <p:cNvPr id="3" name="Content Placeholder 2"/>
          <p:cNvSpPr>
            <a:spLocks noGrp="1"/>
          </p:cNvSpPr>
          <p:nvPr>
            <p:ph sz="half" idx="1"/>
          </p:nvPr>
        </p:nvSpPr>
        <p:spPr>
          <a:xfrm>
            <a:off x="1024127" y="1828800"/>
            <a:ext cx="5209247" cy="4480560"/>
          </a:xfrm>
        </p:spPr>
        <p:txBody>
          <a:bodyPr>
            <a:normAutofit lnSpcReduction="10000"/>
          </a:bodyPr>
          <a:lstStyle/>
          <a:p>
            <a:r>
              <a:rPr lang="en-US" dirty="0" smtClean="0"/>
              <a:t>The outstanding group of expatriate authors from the United States during the 1920s included: </a:t>
            </a:r>
          </a:p>
          <a:p>
            <a:r>
              <a:rPr lang="en-US" b="1" dirty="0" smtClean="0">
                <a:effectLst>
                  <a:outerShdw blurRad="38100" dist="38100" dir="2700000" algn="tl">
                    <a:srgbClr val="000000">
                      <a:alpha val="43137"/>
                    </a:srgbClr>
                  </a:outerShdw>
                </a:effectLst>
              </a:rPr>
              <a:t>F. Scott Fitzgerald</a:t>
            </a:r>
            <a:r>
              <a:rPr lang="en-US" dirty="0" smtClean="0"/>
              <a:t>, </a:t>
            </a:r>
            <a:r>
              <a:rPr lang="en-US" b="1" i="1" u="sng" dirty="0" smtClean="0">
                <a:effectLst>
                  <a:outerShdw blurRad="38100" dist="38100" dir="2700000" algn="tl">
                    <a:srgbClr val="000000">
                      <a:alpha val="43137"/>
                    </a:srgbClr>
                  </a:outerShdw>
                </a:effectLst>
              </a:rPr>
              <a:t>The Great Gatsby</a:t>
            </a:r>
          </a:p>
          <a:p>
            <a:r>
              <a:rPr lang="en-US" b="1" dirty="0" smtClean="0">
                <a:effectLst>
                  <a:outerShdw blurRad="38100" dist="38100" dir="2700000" algn="tl">
                    <a:srgbClr val="000000">
                      <a:alpha val="43137"/>
                    </a:srgbClr>
                  </a:outerShdw>
                </a:effectLst>
              </a:rPr>
              <a:t>Ernest Hemingway</a:t>
            </a:r>
            <a:r>
              <a:rPr lang="en-US" dirty="0" smtClean="0"/>
              <a:t>, </a:t>
            </a:r>
            <a:r>
              <a:rPr lang="en-US" b="1" i="1" u="sng" dirty="0" smtClean="0">
                <a:effectLst>
                  <a:outerShdw blurRad="38100" dist="38100" dir="2700000" algn="tl">
                    <a:srgbClr val="000000">
                      <a:alpha val="43137"/>
                    </a:srgbClr>
                  </a:outerShdw>
                </a:effectLst>
              </a:rPr>
              <a:t>The Sun Also Rises</a:t>
            </a:r>
          </a:p>
          <a:p>
            <a:r>
              <a:rPr lang="en-US" b="1" dirty="0" smtClean="0">
                <a:effectLst>
                  <a:outerShdw blurRad="38100" dist="38100" dir="2700000" algn="tl">
                    <a:srgbClr val="000000">
                      <a:alpha val="43137"/>
                    </a:srgbClr>
                  </a:outerShdw>
                </a:effectLst>
              </a:rPr>
              <a:t>John Dos </a:t>
            </a:r>
            <a:r>
              <a:rPr lang="en-US" b="1" dirty="0" err="1" smtClean="0">
                <a:effectLst>
                  <a:outerShdw blurRad="38100" dist="38100" dir="2700000" algn="tl">
                    <a:srgbClr val="000000">
                      <a:alpha val="43137"/>
                    </a:srgbClr>
                  </a:outerShdw>
                </a:effectLst>
              </a:rPr>
              <a:t>Passos</a:t>
            </a:r>
            <a:r>
              <a:rPr lang="en-US" dirty="0" smtClean="0"/>
              <a:t>, The U.S.A. Trilogy</a:t>
            </a:r>
          </a:p>
          <a:p>
            <a:r>
              <a:rPr lang="en-US" b="1" dirty="0" smtClean="0">
                <a:effectLst>
                  <a:outerShdw blurRad="38100" dist="38100" dir="2700000" algn="tl">
                    <a:srgbClr val="000000">
                      <a:alpha val="43137"/>
                    </a:srgbClr>
                  </a:outerShdw>
                </a:effectLst>
              </a:rPr>
              <a:t>Sinclair Lewis</a:t>
            </a:r>
            <a:r>
              <a:rPr lang="en-US" dirty="0" smtClean="0"/>
              <a:t>, </a:t>
            </a:r>
            <a:r>
              <a:rPr lang="en-US" b="1" i="1" u="sng" dirty="0" smtClean="0">
                <a:effectLst>
                  <a:outerShdw blurRad="38100" dist="38100" dir="2700000" algn="tl">
                    <a:srgbClr val="000000">
                      <a:alpha val="43137"/>
                    </a:srgbClr>
                  </a:outerShdw>
                </a:effectLst>
              </a:rPr>
              <a:t>Main Street</a:t>
            </a:r>
          </a:p>
          <a:p>
            <a:r>
              <a:rPr lang="en-US" dirty="0" smtClean="0"/>
              <a:t>Most of these authors works were critical of Americans judgmental and sometimes hypocritical lifestyles.  They lived in Europe during the 1920s, and their works are considered some of the best in the library of American literature.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57455" y="1789509"/>
            <a:ext cx="4875953" cy="4469624"/>
          </a:xfrm>
        </p:spPr>
      </p:pic>
    </p:spTree>
    <p:extLst>
      <p:ext uri="{BB962C8B-B14F-4D97-AF65-F5344CB8AC3E}">
        <p14:creationId xmlns:p14="http://schemas.microsoft.com/office/powerpoint/2010/main" val="355000447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#77.  HERBERT Hoover</a:t>
            </a:r>
            <a:endParaRPr lang="en-US" dirty="0"/>
          </a:p>
        </p:txBody>
      </p:sp>
      <p:sp>
        <p:nvSpPr>
          <p:cNvPr id="3" name="Content Placeholder 2"/>
          <p:cNvSpPr>
            <a:spLocks noGrp="1"/>
          </p:cNvSpPr>
          <p:nvPr>
            <p:ph sz="half" idx="1"/>
          </p:nvPr>
        </p:nvSpPr>
        <p:spPr>
          <a:xfrm>
            <a:off x="1024127" y="1854558"/>
            <a:ext cx="5453945" cy="4454802"/>
          </a:xfrm>
        </p:spPr>
        <p:txBody>
          <a:bodyPr>
            <a:normAutofit/>
          </a:bodyPr>
          <a:lstStyle/>
          <a:p>
            <a:pPr>
              <a:buFont typeface="Wingdings" panose="05000000000000000000" pitchFamily="2" charset="2"/>
              <a:buChar char="q"/>
            </a:pPr>
            <a:r>
              <a:rPr lang="en-US" dirty="0" smtClean="0"/>
              <a:t>  Herbert Hoover was the unlucky man to be President when the </a:t>
            </a:r>
            <a:r>
              <a:rPr lang="en-US" b="1" i="1" u="sng" dirty="0" smtClean="0">
                <a:effectLst>
                  <a:outerShdw blurRad="38100" dist="38100" dir="2700000" algn="tl">
                    <a:srgbClr val="000000">
                      <a:alpha val="43137"/>
                    </a:srgbClr>
                  </a:outerShdw>
                </a:effectLst>
              </a:rPr>
              <a:t>Stock Market collapsed on October 29</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1929: “Black Tuesday.”</a:t>
            </a:r>
            <a:endParaRPr lang="en-US" dirty="0" smtClean="0"/>
          </a:p>
          <a:p>
            <a:pPr>
              <a:buFont typeface="Wingdings" panose="05000000000000000000" pitchFamily="2" charset="2"/>
              <a:buChar char="q"/>
            </a:pPr>
            <a:r>
              <a:rPr lang="en-US" dirty="0"/>
              <a:t> </a:t>
            </a:r>
            <a:r>
              <a:rPr lang="en-US" dirty="0" smtClean="0"/>
              <a:t> Because be believed in </a:t>
            </a:r>
            <a:r>
              <a:rPr lang="en-US" b="1" i="1" u="sng" dirty="0" smtClean="0">
                <a:effectLst>
                  <a:outerShdw blurRad="38100" dist="38100" dir="2700000" algn="tl">
                    <a:srgbClr val="000000">
                      <a:alpha val="43137"/>
                    </a:srgbClr>
                  </a:outerShdw>
                </a:effectLst>
              </a:rPr>
              <a:t>Laissez-Faire</a:t>
            </a:r>
            <a:r>
              <a:rPr lang="en-US" dirty="0" smtClean="0"/>
              <a:t> economics, he did very little to help out Americans and he was hated. </a:t>
            </a:r>
          </a:p>
          <a:p>
            <a:pPr>
              <a:buFont typeface="Wingdings" panose="05000000000000000000" pitchFamily="2" charset="2"/>
              <a:buChar char="q"/>
            </a:pPr>
            <a:r>
              <a:rPr lang="en-US" dirty="0"/>
              <a:t> </a:t>
            </a:r>
            <a:r>
              <a:rPr lang="en-US" dirty="0" smtClean="0"/>
              <a:t> When he finally did act, it was too little too late: The Reconstruction Finance Corporation was looked at as a payoff to rich bankers and businessmen. </a:t>
            </a:r>
          </a:p>
          <a:p>
            <a:pPr>
              <a:buFont typeface="Wingdings" panose="05000000000000000000" pitchFamily="2" charset="2"/>
              <a:buChar char="q"/>
            </a:pPr>
            <a:r>
              <a:rPr lang="en-US" dirty="0"/>
              <a:t> </a:t>
            </a:r>
            <a:r>
              <a:rPr lang="en-US" dirty="0" smtClean="0"/>
              <a:t> Herbert Hoover burned out the </a:t>
            </a:r>
            <a:r>
              <a:rPr lang="en-US" b="1" i="1" u="sng" dirty="0" smtClean="0">
                <a:effectLst>
                  <a:outerShdw blurRad="38100" dist="38100" dir="2700000" algn="tl">
                    <a:srgbClr val="000000">
                      <a:alpha val="43137"/>
                    </a:srgbClr>
                  </a:outerShdw>
                </a:effectLst>
              </a:rPr>
              <a:t>Bonus Army</a:t>
            </a:r>
            <a:r>
              <a:rPr lang="en-US" dirty="0" smtClean="0"/>
              <a:t>.</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Hoover was soundly thrashed by FDR in ‘32</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68953" y="409430"/>
            <a:ext cx="4841729" cy="6184553"/>
          </a:xfrm>
        </p:spPr>
      </p:pic>
    </p:spTree>
    <p:extLst>
      <p:ext uri="{BB962C8B-B14F-4D97-AF65-F5344CB8AC3E}">
        <p14:creationId xmlns:p14="http://schemas.microsoft.com/office/powerpoint/2010/main" val="111125525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#78.  The Bonus army of 1932</a:t>
            </a:r>
            <a:endParaRPr lang="en-US" dirty="0"/>
          </a:p>
        </p:txBody>
      </p:sp>
      <p:sp>
        <p:nvSpPr>
          <p:cNvPr id="4" name="Content Placeholder 3"/>
          <p:cNvSpPr>
            <a:spLocks noGrp="1"/>
          </p:cNvSpPr>
          <p:nvPr>
            <p:ph sz="half" idx="2"/>
          </p:nvPr>
        </p:nvSpPr>
        <p:spPr>
          <a:xfrm>
            <a:off x="7238571" y="1906073"/>
            <a:ext cx="4754880" cy="4533364"/>
          </a:xfrm>
        </p:spPr>
        <p:txBody>
          <a:bodyPr>
            <a:normAutofit lnSpcReduction="10000"/>
          </a:bodyPr>
          <a:lstStyle/>
          <a:p>
            <a:r>
              <a:rPr lang="en-US" dirty="0" smtClean="0"/>
              <a:t>During the darkest hours of the </a:t>
            </a:r>
            <a:r>
              <a:rPr lang="en-US" b="1" i="1" u="sng" dirty="0" smtClean="0">
                <a:effectLst>
                  <a:outerShdw blurRad="38100" dist="38100" dir="2700000" algn="tl">
                    <a:srgbClr val="000000">
                      <a:alpha val="43137"/>
                    </a:srgbClr>
                  </a:outerShdw>
                </a:effectLst>
              </a:rPr>
              <a:t>Great Depression</a:t>
            </a:r>
            <a:r>
              <a:rPr lang="en-US" dirty="0" smtClean="0"/>
              <a:t>, an army of homeless and dispossessed </a:t>
            </a:r>
            <a:r>
              <a:rPr lang="en-US" b="1" i="1" u="sng" dirty="0" smtClean="0">
                <a:effectLst>
                  <a:outerShdw blurRad="38100" dist="38100" dir="2700000" algn="tl">
                    <a:srgbClr val="000000">
                      <a:alpha val="43137"/>
                    </a:srgbClr>
                  </a:outerShdw>
                </a:effectLst>
              </a:rPr>
              <a:t>World War I Veterans </a:t>
            </a:r>
            <a:r>
              <a:rPr lang="en-US" dirty="0" smtClean="0"/>
              <a:t>descended upon Washington, D.C. to demand payment on a </a:t>
            </a:r>
            <a:r>
              <a:rPr lang="en-US" b="1" i="1" u="sng" dirty="0" smtClean="0">
                <a:effectLst>
                  <a:outerShdw blurRad="38100" dist="38100" dir="2700000" algn="tl">
                    <a:srgbClr val="000000">
                      <a:alpha val="43137"/>
                    </a:srgbClr>
                  </a:outerShdw>
                </a:effectLst>
              </a:rPr>
              <a:t>$1000 </a:t>
            </a:r>
            <a:r>
              <a:rPr lang="en-US" dirty="0" smtClean="0"/>
              <a:t>bonus promised for 1945 thirteen years early.</a:t>
            </a:r>
          </a:p>
          <a:p>
            <a:r>
              <a:rPr lang="en-US" dirty="0" smtClean="0"/>
              <a:t>When neither Congress nor the President was willing to budge, they set up a shanty – or </a:t>
            </a:r>
            <a:r>
              <a:rPr lang="en-US" b="1" i="1" u="sng" dirty="0" err="1" smtClean="0">
                <a:effectLst>
                  <a:outerShdw blurRad="38100" dist="38100" dir="2700000" algn="tl">
                    <a:srgbClr val="000000">
                      <a:alpha val="43137"/>
                    </a:srgbClr>
                  </a:outerShdw>
                </a:effectLst>
              </a:rPr>
              <a:t>Hooverville</a:t>
            </a:r>
            <a:r>
              <a:rPr lang="en-US" dirty="0" smtClean="0"/>
              <a:t> – across from the White House.</a:t>
            </a:r>
          </a:p>
          <a:p>
            <a:r>
              <a:rPr lang="en-US" dirty="0" smtClean="0"/>
              <a:t>In 1932, Herbert Hoover used </a:t>
            </a:r>
            <a:r>
              <a:rPr lang="en-US" b="1" i="1" u="sng" dirty="0" smtClean="0">
                <a:effectLst>
                  <a:outerShdw blurRad="38100" dist="38100" dir="2700000" algn="tl">
                    <a:srgbClr val="000000">
                      <a:alpha val="43137"/>
                    </a:srgbClr>
                  </a:outerShdw>
                </a:effectLst>
              </a:rPr>
              <a:t>tear gas, fire, and tanks to chase the men out of town</a:t>
            </a:r>
            <a:r>
              <a:rPr lang="en-US" dirty="0" smtClean="0"/>
              <a:t>; he viewed them as potential revolutionaries similar to the Bolsheviks.  American never forgave Hoover.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75430" y="1922462"/>
            <a:ext cx="6172272" cy="4594248"/>
          </a:xfrm>
        </p:spPr>
      </p:pic>
    </p:spTree>
    <p:extLst>
      <p:ext uri="{BB962C8B-B14F-4D97-AF65-F5344CB8AC3E}">
        <p14:creationId xmlns:p14="http://schemas.microsoft.com/office/powerpoint/2010/main" val="33515206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024643"/>
          </a:xfrm>
        </p:spPr>
        <p:txBody>
          <a:bodyPr/>
          <a:lstStyle/>
          <a:p>
            <a:r>
              <a:rPr lang="en-US" dirty="0" smtClean="0"/>
              <a:t>#7.  Paul Revere</a:t>
            </a:r>
            <a:endParaRPr lang="en-US" dirty="0"/>
          </a:p>
        </p:txBody>
      </p:sp>
      <p:sp>
        <p:nvSpPr>
          <p:cNvPr id="3" name="Content Placeholder 2"/>
          <p:cNvSpPr>
            <a:spLocks noGrp="1"/>
          </p:cNvSpPr>
          <p:nvPr>
            <p:ph sz="half" idx="1"/>
          </p:nvPr>
        </p:nvSpPr>
        <p:spPr>
          <a:xfrm>
            <a:off x="759854" y="1468192"/>
            <a:ext cx="5396246" cy="5235262"/>
          </a:xfrm>
        </p:spPr>
        <p:txBody>
          <a:bodyPr>
            <a:normAutofit/>
          </a:bodyPr>
          <a:lstStyle/>
          <a:p>
            <a:pPr>
              <a:buFont typeface="Wingdings" panose="05000000000000000000" pitchFamily="2" charset="2"/>
              <a:buChar char="q"/>
            </a:pPr>
            <a:r>
              <a:rPr lang="en-US" dirty="0" smtClean="0"/>
              <a:t>  Paul Revere is probably best know for riding on his horse into the Massachusetts countryside to warn the Minutemen that </a:t>
            </a:r>
            <a:r>
              <a:rPr lang="en-US" b="1" i="1" u="sng" dirty="0" smtClean="0">
                <a:effectLst>
                  <a:outerShdw blurRad="38100" dist="38100" dir="2700000" algn="tl">
                    <a:srgbClr val="000000">
                      <a:alpha val="43137"/>
                    </a:srgbClr>
                  </a:outerShdw>
                </a:effectLst>
              </a:rPr>
              <a:t>“The Redcoats are a-coming, the Redcoats are a-coming!”</a:t>
            </a:r>
          </a:p>
          <a:p>
            <a:pPr>
              <a:buFont typeface="Wingdings" panose="05000000000000000000" pitchFamily="2" charset="2"/>
              <a:buChar char="q"/>
            </a:pPr>
            <a:r>
              <a:rPr lang="en-US" dirty="0" smtClean="0"/>
              <a:t>What he should be known for is the etching to the right – a very, very biased portrayal of what we know today as </a:t>
            </a:r>
            <a:r>
              <a:rPr lang="en-US" b="1" i="1" u="sng" dirty="0" smtClean="0">
                <a:effectLst>
                  <a:outerShdw blurRad="38100" dist="38100" dir="2700000" algn="tl">
                    <a:srgbClr val="000000">
                      <a:alpha val="43137"/>
                    </a:srgbClr>
                  </a:outerShdw>
                </a:effectLst>
              </a:rPr>
              <a:t>The Boston Massacre. </a:t>
            </a:r>
            <a:r>
              <a:rPr lang="en-US" dirty="0" smtClean="0"/>
              <a:t> On March 5</a:t>
            </a:r>
            <a:r>
              <a:rPr lang="en-US" baseline="30000" dirty="0" smtClean="0"/>
              <a:t>th</a:t>
            </a:r>
            <a:r>
              <a:rPr lang="en-US" dirty="0" smtClean="0"/>
              <a:t>, 1770, five American colonists were killed by the English.  They had been throwing rocks and threatening the English soldiers first, so the image to the right, which looks like a firing squad opening up in a shopping mall, is largely inaccurate!  Propaganda!  (Revere was a silversmith by trade and a pretty good artist!)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97840" y="216652"/>
            <a:ext cx="5712087" cy="6531878"/>
          </a:xfrm>
        </p:spPr>
      </p:pic>
    </p:spTree>
    <p:extLst>
      <p:ext uri="{BB962C8B-B14F-4D97-AF65-F5344CB8AC3E}">
        <p14:creationId xmlns:p14="http://schemas.microsoft.com/office/powerpoint/2010/main" val="149779154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#79.  FDR and the New Deal</a:t>
            </a:r>
            <a:endParaRPr lang="en-US" dirty="0"/>
          </a:p>
        </p:txBody>
      </p:sp>
      <p:sp>
        <p:nvSpPr>
          <p:cNvPr id="3" name="Content Placeholder 2"/>
          <p:cNvSpPr>
            <a:spLocks noGrp="1"/>
          </p:cNvSpPr>
          <p:nvPr>
            <p:ph sz="half" idx="1"/>
          </p:nvPr>
        </p:nvSpPr>
        <p:spPr>
          <a:xfrm>
            <a:off x="1024128" y="1803042"/>
            <a:ext cx="6149404" cy="4506318"/>
          </a:xfrm>
        </p:spPr>
        <p:txBody>
          <a:bodyPr>
            <a:normAutofit lnSpcReduction="10000"/>
          </a:bodyPr>
          <a:lstStyle/>
          <a:p>
            <a:pPr>
              <a:buFont typeface="Wingdings" panose="05000000000000000000" pitchFamily="2" charset="2"/>
              <a:buChar char="q"/>
            </a:pPr>
            <a:r>
              <a:rPr lang="en-US" dirty="0" smtClean="0"/>
              <a:t>  Franklin Delano Roosevelt was elected President in 1932 and immediately set to work to fix the problems of the </a:t>
            </a:r>
            <a:r>
              <a:rPr lang="en-US" b="1" i="1" u="sng" dirty="0" smtClean="0">
                <a:effectLst>
                  <a:outerShdw blurRad="38100" dist="38100" dir="2700000" algn="tl">
                    <a:srgbClr val="000000">
                      <a:alpha val="43137"/>
                    </a:srgbClr>
                  </a:outerShdw>
                </a:effectLst>
              </a:rPr>
              <a:t>Great Depression </a:t>
            </a:r>
            <a:r>
              <a:rPr lang="en-US" dirty="0" smtClean="0"/>
              <a:t>with his </a:t>
            </a:r>
            <a:r>
              <a:rPr lang="en-US" b="1" i="1" u="sng" dirty="0" smtClean="0">
                <a:effectLst>
                  <a:outerShdw blurRad="38100" dist="38100" dir="2700000" algn="tl">
                    <a:srgbClr val="000000">
                      <a:alpha val="43137"/>
                    </a:srgbClr>
                  </a:outerShdw>
                </a:effectLst>
              </a:rPr>
              <a:t>New Deal</a:t>
            </a:r>
            <a:r>
              <a:rPr lang="en-US" dirty="0" smtClean="0"/>
              <a:t>.</a:t>
            </a:r>
          </a:p>
          <a:p>
            <a:pPr>
              <a:buFont typeface="Wingdings" panose="05000000000000000000" pitchFamily="2" charset="2"/>
              <a:buChar char="q"/>
            </a:pPr>
            <a:r>
              <a:rPr lang="en-US" i="1" dirty="0" smtClean="0">
                <a:latin typeface="Narkisim" panose="020E0502050101010101" pitchFamily="34" charset="-79"/>
                <a:cs typeface="Narkisim" panose="020E0502050101010101" pitchFamily="34" charset="-79"/>
              </a:rPr>
              <a:t>“The only thing we have to fear is – fear itself!”</a:t>
            </a:r>
            <a:r>
              <a:rPr lang="en-US" dirty="0" smtClean="0"/>
              <a:t> This line from FDR’s inaugural address encouraged Americans to </a:t>
            </a:r>
            <a:r>
              <a:rPr lang="en-US" b="1" i="1" u="sng" dirty="0" smtClean="0">
                <a:effectLst>
                  <a:outerShdw blurRad="38100" dist="38100" dir="2700000" algn="tl">
                    <a:srgbClr val="000000">
                      <a:alpha val="43137"/>
                    </a:srgbClr>
                  </a:outerShdw>
                </a:effectLst>
              </a:rPr>
              <a:t>put their money back in the banks</a:t>
            </a:r>
            <a:r>
              <a:rPr lang="en-US" dirty="0" smtClean="0"/>
              <a:t>.</a:t>
            </a:r>
          </a:p>
          <a:p>
            <a:pPr>
              <a:buFont typeface="Wingdings" panose="05000000000000000000" pitchFamily="2" charset="2"/>
              <a:buChar char="q"/>
            </a:pPr>
            <a:r>
              <a:rPr lang="en-US" dirty="0" smtClean="0"/>
              <a:t>FDR’s New Deal programs help to </a:t>
            </a:r>
            <a:r>
              <a:rPr lang="en-US" b="1" i="1" u="sng" dirty="0" smtClean="0">
                <a:effectLst>
                  <a:outerShdw blurRad="38100" dist="38100" dir="2700000" algn="tl">
                    <a:srgbClr val="000000">
                      <a:alpha val="43137"/>
                    </a:srgbClr>
                  </a:outerShdw>
                </a:effectLst>
              </a:rPr>
              <a:t>provide jobs</a:t>
            </a:r>
            <a:r>
              <a:rPr lang="en-US" dirty="0" smtClean="0"/>
              <a:t>, </a:t>
            </a:r>
            <a:r>
              <a:rPr lang="en-US" b="1" i="1" u="sng" dirty="0" smtClean="0">
                <a:effectLst>
                  <a:outerShdw blurRad="38100" dist="38100" dir="2700000" algn="tl">
                    <a:srgbClr val="000000">
                      <a:alpha val="43137"/>
                    </a:srgbClr>
                  </a:outerShdw>
                </a:effectLst>
              </a:rPr>
              <a:t>regulate the banking industry </a:t>
            </a:r>
            <a:r>
              <a:rPr lang="en-US" dirty="0" smtClean="0"/>
              <a:t>and the stock market, and </a:t>
            </a:r>
            <a:r>
              <a:rPr lang="en-US" b="1" i="1" u="sng" dirty="0" smtClean="0">
                <a:effectLst>
                  <a:outerShdw blurRad="38100" dist="38100" dir="2700000" algn="tl">
                    <a:srgbClr val="000000">
                      <a:alpha val="43137"/>
                    </a:srgbClr>
                  </a:outerShdw>
                </a:effectLst>
              </a:rPr>
              <a:t>provide for basic needs like food and shelter</a:t>
            </a:r>
            <a:r>
              <a:rPr lang="en-US" dirty="0" smtClean="0"/>
              <a:t>.</a:t>
            </a:r>
          </a:p>
          <a:p>
            <a:pPr>
              <a:buFont typeface="Wingdings" panose="05000000000000000000" pitchFamily="2" charset="2"/>
              <a:buChar char="q"/>
            </a:pPr>
            <a:r>
              <a:rPr lang="en-US" dirty="0"/>
              <a:t> </a:t>
            </a:r>
            <a:r>
              <a:rPr lang="en-US" dirty="0" smtClean="0"/>
              <a:t> After </a:t>
            </a:r>
            <a:r>
              <a:rPr lang="en-US" b="1" i="1" u="sng" dirty="0" smtClean="0">
                <a:effectLst>
                  <a:outerShdw blurRad="38100" dist="38100" dir="2700000" algn="tl">
                    <a:srgbClr val="000000">
                      <a:alpha val="43137"/>
                    </a:srgbClr>
                  </a:outerShdw>
                </a:effectLst>
              </a:rPr>
              <a:t>Pearl Harbor </a:t>
            </a:r>
            <a:r>
              <a:rPr lang="en-US" dirty="0" smtClean="0"/>
              <a:t>was bombed, FDR called </a:t>
            </a:r>
            <a:r>
              <a:rPr lang="en-US" b="1" i="1" u="sng" dirty="0" smtClean="0">
                <a:effectLst>
                  <a:outerShdw blurRad="38100" dist="38100" dir="2700000" algn="tl">
                    <a:srgbClr val="000000">
                      <a:alpha val="43137"/>
                    </a:srgbClr>
                  </a:outerShdw>
                </a:effectLst>
              </a:rPr>
              <a:t>December 7, 1941 </a:t>
            </a:r>
            <a:r>
              <a:rPr lang="en-US" dirty="0" smtClean="0"/>
              <a:t>“</a:t>
            </a:r>
            <a:r>
              <a:rPr lang="en-US" i="1" dirty="0" smtClean="0">
                <a:latin typeface="Narkisim" panose="020E0502050101010101" pitchFamily="34" charset="-79"/>
                <a:cs typeface="Narkisim" panose="020E0502050101010101" pitchFamily="34" charset="-79"/>
              </a:rPr>
              <a:t>a date that will live in infamy</a:t>
            </a:r>
            <a:r>
              <a:rPr lang="en-US" dirty="0" smtClean="0"/>
              <a:t>” and asked for a declaration of war against not only Japan, but also Germany and Italy.  FDR had wanted to help defeat Nazi tyranny for a long time.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90450" y="528033"/>
            <a:ext cx="5101550" cy="5782614"/>
          </a:xfrm>
        </p:spPr>
      </p:pic>
    </p:spTree>
    <p:extLst>
      <p:ext uri="{BB962C8B-B14F-4D97-AF65-F5344CB8AC3E}">
        <p14:creationId xmlns:p14="http://schemas.microsoft.com/office/powerpoint/2010/main" val="65899865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  Eleanor Roosevelt</a:t>
            </a:r>
            <a:endParaRPr lang="en-US" dirty="0"/>
          </a:p>
        </p:txBody>
      </p:sp>
      <p:sp>
        <p:nvSpPr>
          <p:cNvPr id="3" name="Content Placeholder 2"/>
          <p:cNvSpPr>
            <a:spLocks noGrp="1"/>
          </p:cNvSpPr>
          <p:nvPr>
            <p:ph sz="half" idx="1"/>
          </p:nvPr>
        </p:nvSpPr>
        <p:spPr>
          <a:xfrm>
            <a:off x="1024128" y="1803042"/>
            <a:ext cx="5943342" cy="4687910"/>
          </a:xfrm>
        </p:spPr>
        <p:txBody>
          <a:bodyPr>
            <a:normAutofit fontScale="92500"/>
          </a:bodyPr>
          <a:lstStyle/>
          <a:p>
            <a:pPr>
              <a:buFont typeface="Wingdings" panose="05000000000000000000" pitchFamily="2" charset="2"/>
              <a:buChar char="q"/>
            </a:pPr>
            <a:r>
              <a:rPr lang="en-US" dirty="0" smtClean="0"/>
              <a:t>  Eleanor Roosevelt was the </a:t>
            </a:r>
            <a:r>
              <a:rPr lang="en-US" b="1" i="1" u="sng" dirty="0" smtClean="0">
                <a:effectLst>
                  <a:outerShdw blurRad="38100" dist="38100" dir="2700000" algn="tl">
                    <a:srgbClr val="000000">
                      <a:alpha val="43137"/>
                    </a:srgbClr>
                  </a:outerShdw>
                </a:effectLst>
              </a:rPr>
              <a:t>most active and politically motivated First Lady</a:t>
            </a:r>
            <a:r>
              <a:rPr lang="en-US" dirty="0" smtClean="0"/>
              <a:t> in all American History.</a:t>
            </a:r>
          </a:p>
          <a:p>
            <a:pPr>
              <a:buFont typeface="Wingdings" panose="05000000000000000000" pitchFamily="2" charset="2"/>
              <a:buChar char="q"/>
            </a:pPr>
            <a:r>
              <a:rPr lang="en-US" dirty="0" smtClean="0"/>
              <a:t>  Eleanor Roosevelt held </a:t>
            </a:r>
            <a:r>
              <a:rPr lang="en-US" b="1" i="1" u="sng" dirty="0" smtClean="0">
                <a:effectLst>
                  <a:outerShdw blurRad="38100" dist="38100" dir="2700000" algn="tl">
                    <a:srgbClr val="000000">
                      <a:alpha val="43137"/>
                    </a:srgbClr>
                  </a:outerShdw>
                </a:effectLst>
              </a:rPr>
              <a:t>press conferences for woman reporters</a:t>
            </a:r>
            <a:r>
              <a:rPr lang="en-US" dirty="0" smtClean="0"/>
              <a:t> and wrote a </a:t>
            </a:r>
            <a:r>
              <a:rPr lang="en-US" b="1" i="1" u="sng" dirty="0" smtClean="0">
                <a:effectLst>
                  <a:outerShdw blurRad="38100" dist="38100" dir="2700000" algn="tl">
                    <a:srgbClr val="000000">
                      <a:alpha val="43137"/>
                    </a:srgbClr>
                  </a:outerShdw>
                </a:effectLst>
              </a:rPr>
              <a:t>weekly column</a:t>
            </a:r>
            <a:r>
              <a:rPr lang="en-US" dirty="0" smtClean="0"/>
              <a:t>.</a:t>
            </a:r>
          </a:p>
          <a:p>
            <a:pPr>
              <a:buFont typeface="Wingdings" panose="05000000000000000000" pitchFamily="2" charset="2"/>
              <a:buChar char="q"/>
            </a:pPr>
            <a:r>
              <a:rPr lang="en-US" dirty="0"/>
              <a:t> </a:t>
            </a:r>
            <a:r>
              <a:rPr lang="en-US" dirty="0" smtClean="0"/>
              <a:t> She traveled the nation and was considered the </a:t>
            </a:r>
            <a:r>
              <a:rPr lang="en-US" b="1" i="1" u="sng" dirty="0" smtClean="0">
                <a:effectLst>
                  <a:outerShdw blurRad="38100" dist="38100" dir="2700000" algn="tl">
                    <a:srgbClr val="000000">
                      <a:alpha val="43137"/>
                    </a:srgbClr>
                  </a:outerShdw>
                </a:effectLst>
              </a:rPr>
              <a:t>“eyes and ears” </a:t>
            </a:r>
            <a:r>
              <a:rPr lang="en-US" dirty="0" smtClean="0"/>
              <a:t>of the President, who was handicapped and had a difficult time shaking hands and kissing babies.</a:t>
            </a:r>
          </a:p>
          <a:p>
            <a:pPr>
              <a:buFont typeface="Wingdings" panose="05000000000000000000" pitchFamily="2" charset="2"/>
              <a:buChar char="q"/>
            </a:pPr>
            <a:r>
              <a:rPr lang="en-US" dirty="0"/>
              <a:t> </a:t>
            </a:r>
            <a:r>
              <a:rPr lang="en-US" dirty="0" smtClean="0"/>
              <a:t> She advocated for </a:t>
            </a:r>
            <a:r>
              <a:rPr lang="en-US" b="1" i="1" u="sng" dirty="0" smtClean="0">
                <a:effectLst>
                  <a:outerShdw blurRad="38100" dist="38100" dir="2700000" algn="tl">
                    <a:srgbClr val="000000">
                      <a:alpha val="43137"/>
                    </a:srgbClr>
                  </a:outerShdw>
                </a:effectLst>
              </a:rPr>
              <a:t>anti-lynching laws </a:t>
            </a:r>
            <a:r>
              <a:rPr lang="en-US" dirty="0" smtClean="0"/>
              <a:t>to protect African-Americans in the South.  Unfortunately, her husband did not follow up.</a:t>
            </a:r>
          </a:p>
          <a:p>
            <a:pPr>
              <a:buFont typeface="Wingdings" panose="05000000000000000000" pitchFamily="2" charset="2"/>
              <a:buChar char="q"/>
            </a:pPr>
            <a:r>
              <a:rPr lang="en-US" dirty="0" smtClean="0"/>
              <a:t>During World War II, she insisted that the Tuskegee Airmen should be allowed to serve in combat.  She got her way on that one!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08217" y="1584101"/>
            <a:ext cx="4896980" cy="5007959"/>
          </a:xfrm>
        </p:spPr>
      </p:pic>
    </p:spTree>
    <p:extLst>
      <p:ext uri="{BB962C8B-B14F-4D97-AF65-F5344CB8AC3E}">
        <p14:creationId xmlns:p14="http://schemas.microsoft.com/office/powerpoint/2010/main" val="27496428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World war II and the cold war</a:t>
            </a:r>
            <a:endParaRPr lang="en-US" dirty="0"/>
          </a:p>
        </p:txBody>
      </p:sp>
      <p:sp>
        <p:nvSpPr>
          <p:cNvPr id="6" name="Text Placeholder 5"/>
          <p:cNvSpPr>
            <a:spLocks noGrp="1"/>
          </p:cNvSpPr>
          <p:nvPr>
            <p:ph type="body" idx="1"/>
          </p:nvPr>
        </p:nvSpPr>
        <p:spPr/>
        <p:txBody>
          <a:bodyPr/>
          <a:lstStyle/>
          <a:p>
            <a:r>
              <a:rPr lang="en-US" dirty="0" smtClean="0"/>
              <a:t>THE UNITED STATES EMERGES AS A GLOBAL SUPERPOWER</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08703">
            <a:off x="293076" y="556846"/>
            <a:ext cx="4217378" cy="3373902"/>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91281">
            <a:off x="7646111" y="556846"/>
            <a:ext cx="4545889" cy="337390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9567" y="273709"/>
            <a:ext cx="4816016" cy="3852813"/>
          </a:xfrm>
          <a:prstGeom prst="rect">
            <a:avLst/>
          </a:prstGeom>
        </p:spPr>
      </p:pic>
    </p:spTree>
    <p:extLst>
      <p:ext uri="{BB962C8B-B14F-4D97-AF65-F5344CB8AC3E}">
        <p14:creationId xmlns:p14="http://schemas.microsoft.com/office/powerpoint/2010/main" val="377273160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#81.  Dwight David Eisenhower</a:t>
            </a:r>
            <a:endParaRPr lang="en-US" dirty="0"/>
          </a:p>
        </p:txBody>
      </p:sp>
      <p:sp>
        <p:nvSpPr>
          <p:cNvPr id="5" name="Content Placeholder 4"/>
          <p:cNvSpPr>
            <a:spLocks noGrp="1"/>
          </p:cNvSpPr>
          <p:nvPr>
            <p:ph sz="half" idx="1"/>
          </p:nvPr>
        </p:nvSpPr>
        <p:spPr>
          <a:xfrm>
            <a:off x="991673" y="1661374"/>
            <a:ext cx="4906851" cy="4700789"/>
          </a:xfrm>
        </p:spPr>
        <p:txBody>
          <a:bodyPr>
            <a:normAutofit fontScale="92500"/>
          </a:bodyPr>
          <a:lstStyle/>
          <a:p>
            <a:pPr>
              <a:buFont typeface="Wingdings" panose="05000000000000000000" pitchFamily="2" charset="2"/>
              <a:buChar char="q"/>
            </a:pPr>
            <a:r>
              <a:rPr lang="en-US" dirty="0" smtClean="0"/>
              <a:t>  During World War II, Dwight Eisenhower planned out an executed </a:t>
            </a:r>
            <a:r>
              <a:rPr lang="en-US" b="1" i="1" u="sng" dirty="0" smtClean="0">
                <a:effectLst>
                  <a:outerShdw blurRad="38100" dist="38100" dir="2700000" algn="tl">
                    <a:srgbClr val="000000">
                      <a:alpha val="43137"/>
                    </a:srgbClr>
                  </a:outerShdw>
                </a:effectLst>
              </a:rPr>
              <a:t>Operation Overlord</a:t>
            </a:r>
            <a:r>
              <a:rPr lang="en-US" dirty="0" smtClean="0"/>
              <a:t>, the landing on the coast of Normandy, France, where the liberation of Europe from Nazi tyranny began.  </a:t>
            </a:r>
            <a:r>
              <a:rPr lang="en-US" b="1" i="1" u="sng" dirty="0" smtClean="0">
                <a:effectLst>
                  <a:outerShdw blurRad="38100" dist="38100" dir="2700000" algn="tl">
                    <a:srgbClr val="000000">
                      <a:alpha val="43137"/>
                    </a:srgbClr>
                  </a:outerShdw>
                </a:effectLst>
              </a:rPr>
              <a:t>D-Day was June 6, 1945</a:t>
            </a:r>
            <a:r>
              <a:rPr lang="en-US" dirty="0" smtClean="0"/>
              <a:t>.</a:t>
            </a:r>
          </a:p>
          <a:p>
            <a:pPr>
              <a:buFont typeface="Wingdings" panose="05000000000000000000" pitchFamily="2" charset="2"/>
              <a:buChar char="q"/>
            </a:pPr>
            <a:r>
              <a:rPr lang="en-US" dirty="0"/>
              <a:t> </a:t>
            </a:r>
            <a:r>
              <a:rPr lang="en-US" dirty="0" smtClean="0"/>
              <a:t> As President of the United States from 1953 – 1961, Eisenhower accomplished:</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The Interstate Highway System </a:t>
            </a:r>
          </a:p>
          <a:p>
            <a:pPr>
              <a:buFont typeface="Wingdings" panose="05000000000000000000" pitchFamily="2" charset="2"/>
              <a:buChar char="q"/>
            </a:pPr>
            <a:r>
              <a:rPr lang="en-US" dirty="0" smtClean="0"/>
              <a:t>He sent in troops to Little Rock, Arkansas’ Central High School to integrate the public schools there. </a:t>
            </a:r>
            <a:r>
              <a:rPr lang="en-US" b="1" i="1" u="sng" dirty="0" smtClean="0">
                <a:effectLst>
                  <a:outerShdw blurRad="38100" dist="38100" dir="2700000" algn="tl">
                    <a:srgbClr val="000000">
                      <a:alpha val="43137"/>
                    </a:srgbClr>
                  </a:outerShdw>
                </a:effectLst>
              </a:rPr>
              <a:t>The Little Rock Nine</a:t>
            </a:r>
            <a:r>
              <a:rPr lang="en-US" dirty="0" smtClean="0"/>
              <a:t>.</a:t>
            </a:r>
          </a:p>
          <a:p>
            <a:pPr>
              <a:buFont typeface="Wingdings" panose="05000000000000000000" pitchFamily="2" charset="2"/>
              <a:buChar char="q"/>
            </a:pPr>
            <a:r>
              <a:rPr lang="en-US" dirty="0"/>
              <a:t> </a:t>
            </a:r>
            <a:r>
              <a:rPr lang="en-US" dirty="0" smtClean="0"/>
              <a:t>Established </a:t>
            </a:r>
            <a:r>
              <a:rPr lang="en-US" b="1" i="1" u="sng" dirty="0" smtClean="0">
                <a:effectLst>
                  <a:outerShdw blurRad="38100" dist="38100" dir="2700000" algn="tl">
                    <a:srgbClr val="000000">
                      <a:alpha val="43137"/>
                    </a:srgbClr>
                  </a:outerShdw>
                </a:effectLst>
              </a:rPr>
              <a:t>NASA</a:t>
            </a:r>
            <a:r>
              <a:rPr lang="en-US" dirty="0" smtClean="0"/>
              <a:t>, in response to the Soviets launching of Sputnik in 1957.  The Space Race began with the USSR.</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7652" y="1635618"/>
            <a:ext cx="5658136" cy="4789018"/>
          </a:xfrm>
        </p:spPr>
      </p:pic>
    </p:spTree>
    <p:extLst>
      <p:ext uri="{BB962C8B-B14F-4D97-AF65-F5344CB8AC3E}">
        <p14:creationId xmlns:p14="http://schemas.microsoft.com/office/powerpoint/2010/main" val="153444386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908733"/>
          </a:xfrm>
        </p:spPr>
        <p:txBody>
          <a:bodyPr/>
          <a:lstStyle/>
          <a:p>
            <a:r>
              <a:rPr lang="en-US" dirty="0" smtClean="0"/>
              <a:t>#82.  Douglas </a:t>
            </a:r>
            <a:r>
              <a:rPr lang="en-US" dirty="0" err="1" smtClean="0"/>
              <a:t>macarthur</a:t>
            </a:r>
            <a:endParaRPr lang="en-US" dirty="0"/>
          </a:p>
        </p:txBody>
      </p:sp>
      <p:sp>
        <p:nvSpPr>
          <p:cNvPr id="3" name="Content Placeholder 2"/>
          <p:cNvSpPr>
            <a:spLocks noGrp="1"/>
          </p:cNvSpPr>
          <p:nvPr>
            <p:ph sz="half" idx="1"/>
          </p:nvPr>
        </p:nvSpPr>
        <p:spPr>
          <a:xfrm>
            <a:off x="785611" y="1622737"/>
            <a:ext cx="5087155" cy="4945487"/>
          </a:xfrm>
        </p:spPr>
        <p:txBody>
          <a:bodyPr>
            <a:normAutofit fontScale="92500" lnSpcReduction="20000"/>
          </a:bodyPr>
          <a:lstStyle/>
          <a:p>
            <a:pPr>
              <a:buFont typeface="Wingdings" panose="05000000000000000000" pitchFamily="2" charset="2"/>
              <a:buChar char="q"/>
            </a:pPr>
            <a:r>
              <a:rPr lang="en-US" dirty="0" smtClean="0"/>
              <a:t>  Douglas MacArthur left the </a:t>
            </a:r>
            <a:r>
              <a:rPr lang="en-US" b="1" i="1" u="sng" dirty="0" smtClean="0">
                <a:effectLst>
                  <a:outerShdw blurRad="38100" dist="38100" dir="2700000" algn="tl">
                    <a:srgbClr val="000000">
                      <a:alpha val="43137"/>
                    </a:srgbClr>
                  </a:outerShdw>
                </a:effectLst>
              </a:rPr>
              <a:t>Philippines</a:t>
            </a:r>
            <a:r>
              <a:rPr lang="en-US" dirty="0" smtClean="0"/>
              <a:t> in 1942 and returned to liberate them at the end of World War II. </a:t>
            </a:r>
          </a:p>
          <a:p>
            <a:pPr>
              <a:buFont typeface="Wingdings" panose="05000000000000000000" pitchFamily="2" charset="2"/>
              <a:buChar char="q"/>
            </a:pPr>
            <a:r>
              <a:rPr lang="en-US" dirty="0"/>
              <a:t> </a:t>
            </a:r>
            <a:r>
              <a:rPr lang="en-US" dirty="0" smtClean="0"/>
              <a:t> He and Chester Nimitz planned out the </a:t>
            </a:r>
            <a:r>
              <a:rPr lang="en-US" b="1" i="1" u="sng" dirty="0" smtClean="0">
                <a:effectLst>
                  <a:outerShdw blurRad="38100" dist="38100" dir="2700000" algn="tl">
                    <a:srgbClr val="000000">
                      <a:alpha val="43137"/>
                    </a:srgbClr>
                  </a:outerShdw>
                </a:effectLst>
              </a:rPr>
              <a:t>“island hopping”</a:t>
            </a:r>
            <a:r>
              <a:rPr lang="en-US" dirty="0" smtClean="0"/>
              <a:t> strategy against the Japanese.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He accepted the Japanese surrender</a:t>
            </a:r>
            <a:r>
              <a:rPr lang="en-US" dirty="0" smtClean="0"/>
              <a:t> on September 2, 1945 on board the USS Missouri at Tokyo Harbor.</a:t>
            </a:r>
          </a:p>
          <a:p>
            <a:pPr>
              <a:buFont typeface="Wingdings" panose="05000000000000000000" pitchFamily="2" charset="2"/>
              <a:buChar char="q"/>
            </a:pPr>
            <a:r>
              <a:rPr lang="en-US" dirty="0"/>
              <a:t> </a:t>
            </a:r>
            <a:r>
              <a:rPr lang="en-US" dirty="0" smtClean="0"/>
              <a:t>He was the </a:t>
            </a:r>
            <a:r>
              <a:rPr lang="en-US" b="1" i="1" u="sng" dirty="0" smtClean="0">
                <a:effectLst>
                  <a:outerShdw blurRad="38100" dist="38100" dir="2700000" algn="tl">
                    <a:srgbClr val="000000">
                      <a:alpha val="43137"/>
                    </a:srgbClr>
                  </a:outerShdw>
                </a:effectLst>
              </a:rPr>
              <a:t>colonial governor </a:t>
            </a:r>
            <a:r>
              <a:rPr lang="en-US" dirty="0" smtClean="0"/>
              <a:t>of Japan and reconstructed the nation as a capitalist democracy that plays baseball!</a:t>
            </a:r>
          </a:p>
          <a:p>
            <a:pPr>
              <a:buFont typeface="Wingdings" panose="05000000000000000000" pitchFamily="2" charset="2"/>
              <a:buChar char="q"/>
            </a:pPr>
            <a:r>
              <a:rPr lang="en-US" dirty="0"/>
              <a:t> </a:t>
            </a:r>
            <a:r>
              <a:rPr lang="en-US" dirty="0" smtClean="0"/>
              <a:t>He led </a:t>
            </a:r>
            <a:r>
              <a:rPr lang="en-US" b="1" i="1" u="sng" dirty="0" smtClean="0">
                <a:effectLst>
                  <a:outerShdw blurRad="38100" dist="38100" dir="2700000" algn="tl">
                    <a:srgbClr val="000000">
                      <a:alpha val="43137"/>
                    </a:srgbClr>
                  </a:outerShdw>
                </a:effectLst>
              </a:rPr>
              <a:t>UN</a:t>
            </a:r>
            <a:r>
              <a:rPr lang="en-US" dirty="0" smtClean="0"/>
              <a:t> forces in a successful attack in </a:t>
            </a:r>
            <a:r>
              <a:rPr lang="en-US" b="1" i="1" u="sng" dirty="0" smtClean="0">
                <a:effectLst>
                  <a:outerShdw blurRad="38100" dist="38100" dir="2700000" algn="tl">
                    <a:srgbClr val="000000">
                      <a:alpha val="43137"/>
                    </a:srgbClr>
                  </a:outerShdw>
                </a:effectLst>
              </a:rPr>
              <a:t>Korea</a:t>
            </a:r>
            <a:r>
              <a:rPr lang="en-US" dirty="0" smtClean="0"/>
              <a:t> until a Chinese counterattack threatened to reverse the war gains. </a:t>
            </a:r>
          </a:p>
          <a:p>
            <a:pPr>
              <a:buFont typeface="Wingdings" panose="05000000000000000000" pitchFamily="2" charset="2"/>
              <a:buChar char="q"/>
            </a:pPr>
            <a:r>
              <a:rPr lang="en-US" dirty="0"/>
              <a:t> </a:t>
            </a:r>
            <a:r>
              <a:rPr lang="en-US" dirty="0" smtClean="0"/>
              <a:t> After he publicly questioned President Harry S. Truman’s decisions as commander-in-chief, he was summarily </a:t>
            </a:r>
            <a:r>
              <a:rPr lang="en-US" b="1" i="1" u="sng" dirty="0" smtClean="0">
                <a:effectLst>
                  <a:outerShdw blurRad="38100" dist="38100" dir="2700000" algn="tl">
                    <a:srgbClr val="000000">
                      <a:alpha val="43137"/>
                    </a:srgbClr>
                  </a:outerShdw>
                </a:effectLst>
              </a:rPr>
              <a:t>fired by Truman</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53071" y="1593047"/>
            <a:ext cx="5517764" cy="4095215"/>
          </a:xfrm>
        </p:spPr>
      </p:pic>
      <p:sp>
        <p:nvSpPr>
          <p:cNvPr id="6" name="Rounded Rectangle 5"/>
          <p:cNvSpPr/>
          <p:nvPr/>
        </p:nvSpPr>
        <p:spPr>
          <a:xfrm>
            <a:off x="5872766" y="5512158"/>
            <a:ext cx="6091707" cy="95303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When he left the Philippines in 1942, MacArthur declared, </a:t>
            </a:r>
            <a:r>
              <a:rPr lang="en-US" b="1" i="1" u="sng" dirty="0" smtClean="0">
                <a:effectLst>
                  <a:outerShdw blurRad="38100" dist="38100" dir="2700000" algn="tl">
                    <a:srgbClr val="000000">
                      <a:alpha val="43137"/>
                    </a:srgbClr>
                  </a:outerShdw>
                </a:effectLst>
              </a:rPr>
              <a:t>“I Shall Return.”</a:t>
            </a:r>
            <a:r>
              <a:rPr lang="en-US" dirty="0" smtClean="0"/>
              <a:t>  In 1945, he did return, and the Philippines were liberated from Japanese aggression. </a:t>
            </a:r>
            <a:endParaRPr lang="en-US" dirty="0"/>
          </a:p>
        </p:txBody>
      </p:sp>
    </p:spTree>
    <p:extLst>
      <p:ext uri="{BB962C8B-B14F-4D97-AF65-F5344CB8AC3E}">
        <p14:creationId xmlns:p14="http://schemas.microsoft.com/office/powerpoint/2010/main" val="39578887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09581" y="1030310"/>
            <a:ext cx="4618444" cy="4929165"/>
          </a:xfrm>
        </p:spPr>
      </p:pic>
      <p:sp>
        <p:nvSpPr>
          <p:cNvPr id="2" name="Title 1"/>
          <p:cNvSpPr>
            <a:spLocks noGrp="1"/>
          </p:cNvSpPr>
          <p:nvPr>
            <p:ph type="title"/>
          </p:nvPr>
        </p:nvSpPr>
        <p:spPr/>
        <p:txBody>
          <a:bodyPr/>
          <a:lstStyle/>
          <a:p>
            <a:r>
              <a:rPr lang="en-US" dirty="0" smtClean="0"/>
              <a:t>#83.  j. Robert </a:t>
            </a:r>
            <a:r>
              <a:rPr lang="en-US" dirty="0" err="1" smtClean="0"/>
              <a:t>oppenheimer</a:t>
            </a:r>
            <a:endParaRPr lang="en-US" dirty="0"/>
          </a:p>
        </p:txBody>
      </p:sp>
      <p:sp>
        <p:nvSpPr>
          <p:cNvPr id="3" name="Content Placeholder 2"/>
          <p:cNvSpPr>
            <a:spLocks noGrp="1"/>
          </p:cNvSpPr>
          <p:nvPr>
            <p:ph sz="half" idx="1"/>
          </p:nvPr>
        </p:nvSpPr>
        <p:spPr>
          <a:xfrm>
            <a:off x="1024128" y="2286000"/>
            <a:ext cx="4754880" cy="2247363"/>
          </a:xfrm>
        </p:spPr>
        <p:txBody>
          <a:bodyPr/>
          <a:lstStyle/>
          <a:p>
            <a:r>
              <a:rPr lang="en-US" dirty="0" smtClean="0"/>
              <a:t>J. Robert Oppenheimer was the leader of the </a:t>
            </a:r>
            <a:r>
              <a:rPr lang="en-US" b="1" i="1" u="sng" dirty="0" smtClean="0">
                <a:effectLst>
                  <a:outerShdw blurRad="38100" dist="38100" dir="2700000" algn="tl">
                    <a:srgbClr val="000000">
                      <a:alpha val="43137"/>
                    </a:srgbClr>
                  </a:outerShdw>
                </a:effectLst>
              </a:rPr>
              <a:t>Manhattan Project </a:t>
            </a:r>
            <a:r>
              <a:rPr lang="en-US" dirty="0" smtClean="0"/>
              <a:t>and created a terrifying weapon: the atomic bomb.   First tested at Las Alamos, NM, the bomb was used over </a:t>
            </a:r>
            <a:r>
              <a:rPr lang="en-US" b="1" i="1" u="sng" dirty="0" smtClean="0">
                <a:effectLst>
                  <a:outerShdw blurRad="38100" dist="38100" dir="2700000" algn="tl">
                    <a:srgbClr val="000000">
                      <a:alpha val="43137"/>
                    </a:srgbClr>
                  </a:outerShdw>
                </a:effectLst>
              </a:rPr>
              <a:t>Hiroshima, Japan and Nagasaki, Japan</a:t>
            </a:r>
            <a:r>
              <a:rPr lang="en-US" dirty="0" smtClean="0"/>
              <a:t> to hasten the end of World War II. </a:t>
            </a:r>
            <a:endParaRPr lang="en-US" dirty="0"/>
          </a:p>
        </p:txBody>
      </p:sp>
      <p:sp>
        <p:nvSpPr>
          <p:cNvPr id="6" name="Rounded Rectangle 5"/>
          <p:cNvSpPr/>
          <p:nvPr/>
        </p:nvSpPr>
        <p:spPr>
          <a:xfrm>
            <a:off x="6632620" y="4881093"/>
            <a:ext cx="5190186" cy="164849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600" dirty="0" smtClean="0">
                <a:latin typeface="Narkisim" panose="020E0502050101010101" pitchFamily="34" charset="-79"/>
                <a:cs typeface="Narkisim" panose="020E0502050101010101" pitchFamily="34" charset="-79"/>
              </a:rPr>
              <a:t>“I Am Become Death, the  </a:t>
            </a:r>
          </a:p>
          <a:p>
            <a:r>
              <a:rPr lang="en-US" sz="3600" dirty="0">
                <a:latin typeface="Narkisim" panose="020E0502050101010101" pitchFamily="34" charset="-79"/>
                <a:cs typeface="Narkisim" panose="020E0502050101010101" pitchFamily="34" charset="-79"/>
              </a:rPr>
              <a:t> </a:t>
            </a:r>
            <a:r>
              <a:rPr lang="en-US" sz="3600" dirty="0" smtClean="0">
                <a:latin typeface="Narkisim" panose="020E0502050101010101" pitchFamily="34" charset="-79"/>
                <a:cs typeface="Narkisim" panose="020E0502050101010101" pitchFamily="34" charset="-79"/>
              </a:rPr>
              <a:t>   Destroyer of Worlds.”</a:t>
            </a:r>
            <a:endParaRPr lang="en-US" sz="3600" dirty="0">
              <a:latin typeface="Narkisim" panose="020E0502050101010101" pitchFamily="34" charset="-79"/>
              <a:cs typeface="Narkisim" panose="020E0502050101010101" pitchFamily="34" charset="-79"/>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9415" y="4130496"/>
            <a:ext cx="2640168" cy="2657538"/>
          </a:xfrm>
          <a:prstGeom prst="rect">
            <a:avLst/>
          </a:prstGeom>
        </p:spPr>
      </p:pic>
    </p:spTree>
    <p:extLst>
      <p:ext uri="{BB962C8B-B14F-4D97-AF65-F5344CB8AC3E}">
        <p14:creationId xmlns:p14="http://schemas.microsoft.com/office/powerpoint/2010/main" val="62311765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#84.  Harry s </a:t>
            </a:r>
            <a:r>
              <a:rPr lang="en-US" dirty="0" err="1" smtClean="0"/>
              <a:t>truman</a:t>
            </a:r>
            <a:endParaRPr lang="en-US" dirty="0"/>
          </a:p>
        </p:txBody>
      </p:sp>
      <p:sp>
        <p:nvSpPr>
          <p:cNvPr id="3" name="Content Placeholder 2"/>
          <p:cNvSpPr>
            <a:spLocks noGrp="1"/>
          </p:cNvSpPr>
          <p:nvPr>
            <p:ph sz="half" idx="1"/>
          </p:nvPr>
        </p:nvSpPr>
        <p:spPr>
          <a:xfrm>
            <a:off x="5937161" y="283334"/>
            <a:ext cx="6143222" cy="6439438"/>
          </a:xfrm>
        </p:spPr>
        <p:txBody>
          <a:bodyPr>
            <a:normAutofit lnSpcReduction="10000"/>
          </a:bodyPr>
          <a:lstStyle/>
          <a:p>
            <a:r>
              <a:rPr lang="en-US" dirty="0" smtClean="0"/>
              <a:t>When FDR passed away in April of 1945, Harry S Truman became the President of the United States.</a:t>
            </a:r>
          </a:p>
          <a:p>
            <a:pPr>
              <a:buFont typeface="Wingdings" panose="05000000000000000000" pitchFamily="2" charset="2"/>
              <a:buChar char="q"/>
            </a:pPr>
            <a:r>
              <a:rPr lang="en-US" dirty="0"/>
              <a:t> </a:t>
            </a:r>
            <a:r>
              <a:rPr lang="en-US" dirty="0" smtClean="0"/>
              <a:t> Truman made the choice to use the </a:t>
            </a:r>
            <a:r>
              <a:rPr lang="en-US" b="1" i="1" u="sng" dirty="0" smtClean="0">
                <a:effectLst>
                  <a:outerShdw blurRad="38100" dist="38100" dir="2700000" algn="tl">
                    <a:srgbClr val="000000">
                      <a:alpha val="43137"/>
                    </a:srgbClr>
                  </a:outerShdw>
                </a:effectLst>
              </a:rPr>
              <a:t>atomic bombs</a:t>
            </a:r>
            <a:r>
              <a:rPr lang="en-US" dirty="0" smtClean="0"/>
              <a:t> over Japan to hasten the end of World War II. </a:t>
            </a:r>
          </a:p>
          <a:p>
            <a:pPr>
              <a:buFont typeface="Wingdings" panose="05000000000000000000" pitchFamily="2" charset="2"/>
              <a:buChar char="q"/>
            </a:pPr>
            <a:r>
              <a:rPr lang="en-US" dirty="0"/>
              <a:t> </a:t>
            </a:r>
            <a:r>
              <a:rPr lang="en-US" b="1" i="1" u="sng" dirty="0" smtClean="0">
                <a:effectLst>
                  <a:outerShdw blurRad="38100" dist="38100" dir="2700000" algn="tl">
                    <a:srgbClr val="000000">
                      <a:alpha val="43137"/>
                    </a:srgbClr>
                  </a:outerShdw>
                </a:effectLst>
              </a:rPr>
              <a:t>The Truman Doctrine </a:t>
            </a:r>
            <a:r>
              <a:rPr lang="en-US" dirty="0" smtClean="0"/>
              <a:t>granted $400 Million to Turkey and Greece to stop the spread of communism, a policy known as </a:t>
            </a:r>
            <a:r>
              <a:rPr lang="en-US" b="1" i="1" u="sng" dirty="0" smtClean="0">
                <a:effectLst>
                  <a:outerShdw blurRad="38100" dist="38100" dir="2700000" algn="tl">
                    <a:srgbClr val="000000">
                      <a:alpha val="43137"/>
                    </a:srgbClr>
                  </a:outerShdw>
                </a:effectLst>
              </a:rPr>
              <a:t>containment</a:t>
            </a:r>
            <a:r>
              <a:rPr lang="en-US" dirty="0" smtClean="0"/>
              <a:t>.</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The Marshall Plan </a:t>
            </a:r>
            <a:r>
              <a:rPr lang="en-US" dirty="0" smtClean="0"/>
              <a:t>gave over </a:t>
            </a:r>
            <a:r>
              <a:rPr lang="en-US" b="1" i="1" u="sng" dirty="0" smtClean="0">
                <a:effectLst>
                  <a:outerShdw blurRad="38100" dist="38100" dir="2700000" algn="tl">
                    <a:srgbClr val="000000">
                      <a:alpha val="43137"/>
                    </a:srgbClr>
                  </a:outerShdw>
                </a:effectLst>
              </a:rPr>
              <a:t>$13 Billion </a:t>
            </a:r>
            <a:r>
              <a:rPr lang="en-US" dirty="0" smtClean="0"/>
              <a:t>to rebuild </a:t>
            </a:r>
            <a:r>
              <a:rPr lang="en-US" b="1" i="1" u="sng" dirty="0" smtClean="0">
                <a:effectLst>
                  <a:outerShdw blurRad="38100" dist="38100" dir="2700000" algn="tl">
                    <a:srgbClr val="000000">
                      <a:alpha val="43137"/>
                    </a:srgbClr>
                  </a:outerShdw>
                </a:effectLst>
              </a:rPr>
              <a:t>capitalist, democratic </a:t>
            </a:r>
            <a:r>
              <a:rPr lang="en-US" dirty="0" smtClean="0"/>
              <a:t>nations in Europe. </a:t>
            </a:r>
          </a:p>
          <a:p>
            <a:pPr>
              <a:buFont typeface="Wingdings" panose="05000000000000000000" pitchFamily="2" charset="2"/>
              <a:buChar char="q"/>
            </a:pPr>
            <a:r>
              <a:rPr lang="en-US" dirty="0" smtClean="0"/>
              <a:t>Truman authorized the </a:t>
            </a:r>
            <a:r>
              <a:rPr lang="en-US" b="1" i="1" u="sng" dirty="0" smtClean="0">
                <a:effectLst>
                  <a:outerShdw blurRad="38100" dist="38100" dir="2700000" algn="tl">
                    <a:srgbClr val="000000">
                      <a:alpha val="43137"/>
                    </a:srgbClr>
                  </a:outerShdw>
                </a:effectLst>
              </a:rPr>
              <a:t>Berlin Airlift </a:t>
            </a:r>
            <a:r>
              <a:rPr lang="en-US" dirty="0" smtClean="0"/>
              <a:t>to save West Berlin from communist aggression. </a:t>
            </a:r>
          </a:p>
          <a:p>
            <a:pPr>
              <a:buFont typeface="Wingdings" panose="05000000000000000000" pitchFamily="2" charset="2"/>
              <a:buChar char="q"/>
            </a:pPr>
            <a:r>
              <a:rPr lang="en-US" dirty="0" smtClean="0"/>
              <a:t>Truman sought </a:t>
            </a:r>
            <a:r>
              <a:rPr lang="en-US" b="1" i="1" u="sng" dirty="0" smtClean="0">
                <a:effectLst>
                  <a:outerShdw blurRad="38100" dist="38100" dir="2700000" algn="tl">
                    <a:srgbClr val="000000">
                      <a:alpha val="43137"/>
                    </a:srgbClr>
                  </a:outerShdw>
                </a:effectLst>
              </a:rPr>
              <a:t>UN</a:t>
            </a:r>
            <a:r>
              <a:rPr lang="en-US" dirty="0" smtClean="0"/>
              <a:t> authority to conduct the </a:t>
            </a:r>
            <a:r>
              <a:rPr lang="en-US" b="1" i="1" u="sng" dirty="0" smtClean="0">
                <a:effectLst>
                  <a:outerShdw blurRad="38100" dist="38100" dir="2700000" algn="tl">
                    <a:srgbClr val="000000">
                      <a:alpha val="43137"/>
                    </a:srgbClr>
                  </a:outerShdw>
                </a:effectLst>
              </a:rPr>
              <a:t>Korean War</a:t>
            </a:r>
            <a:r>
              <a:rPr lang="en-US" dirty="0" smtClean="0"/>
              <a:t>, again, to stop the spread of communism.</a:t>
            </a:r>
          </a:p>
          <a:p>
            <a:pPr>
              <a:buFont typeface="Wingdings" panose="05000000000000000000" pitchFamily="2" charset="2"/>
              <a:buChar char="q"/>
            </a:pPr>
            <a:r>
              <a:rPr lang="en-US" b="1" i="1" u="sng" dirty="0" smtClean="0">
                <a:effectLst>
                  <a:outerShdw blurRad="38100" dist="38100" dir="2700000" algn="tl">
                    <a:srgbClr val="000000">
                      <a:alpha val="43137"/>
                    </a:srgbClr>
                  </a:outerShdw>
                </a:effectLst>
              </a:rPr>
              <a:t>Truman fired Douglas MacArthur </a:t>
            </a:r>
            <a:r>
              <a:rPr lang="en-US" dirty="0" smtClean="0"/>
              <a:t>for insubordination and publicly questioning his orders – confirming civilian control over the military. </a:t>
            </a:r>
          </a:p>
          <a:p>
            <a:pPr>
              <a:buFont typeface="Wingdings" panose="05000000000000000000" pitchFamily="2" charset="2"/>
              <a:buChar char="q"/>
            </a:pPr>
            <a:r>
              <a:rPr lang="en-US" dirty="0"/>
              <a:t> </a:t>
            </a:r>
            <a:r>
              <a:rPr lang="en-US" dirty="0" smtClean="0"/>
              <a:t>Truman </a:t>
            </a:r>
            <a:r>
              <a:rPr lang="en-US" b="1" i="1" u="sng" dirty="0" smtClean="0">
                <a:effectLst>
                  <a:outerShdw blurRad="38100" dist="38100" dir="2700000" algn="tl">
                    <a:srgbClr val="000000">
                      <a:alpha val="43137"/>
                    </a:srgbClr>
                  </a:outerShdw>
                </a:effectLst>
              </a:rPr>
              <a:t>desegregated the military </a:t>
            </a:r>
            <a:r>
              <a:rPr lang="en-US" dirty="0" smtClean="0"/>
              <a:t>by executive order of the President in 1948.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171978" y="1729455"/>
            <a:ext cx="3863662" cy="4912093"/>
          </a:xfrm>
        </p:spPr>
      </p:pic>
    </p:spTree>
    <p:extLst>
      <p:ext uri="{BB962C8B-B14F-4D97-AF65-F5344CB8AC3E}">
        <p14:creationId xmlns:p14="http://schemas.microsoft.com/office/powerpoint/2010/main" val="300588123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#85.  George Marshall</a:t>
            </a:r>
            <a:endParaRPr lang="en-US" dirty="0"/>
          </a:p>
        </p:txBody>
      </p:sp>
      <p:sp>
        <p:nvSpPr>
          <p:cNvPr id="3" name="Content Placeholder 2"/>
          <p:cNvSpPr>
            <a:spLocks noGrp="1"/>
          </p:cNvSpPr>
          <p:nvPr>
            <p:ph sz="half" idx="1"/>
          </p:nvPr>
        </p:nvSpPr>
        <p:spPr>
          <a:xfrm>
            <a:off x="1024127" y="1906073"/>
            <a:ext cx="5325157" cy="4403287"/>
          </a:xfrm>
        </p:spPr>
        <p:txBody>
          <a:bodyPr/>
          <a:lstStyle/>
          <a:p>
            <a:pPr>
              <a:buFont typeface="Wingdings" panose="05000000000000000000" pitchFamily="2" charset="2"/>
              <a:buChar char="q"/>
            </a:pPr>
            <a:r>
              <a:rPr lang="en-US" dirty="0" smtClean="0"/>
              <a:t>  General George C. Marshall was a military leader during World War II in Europe.</a:t>
            </a:r>
          </a:p>
          <a:p>
            <a:pPr>
              <a:buFont typeface="Wingdings" panose="05000000000000000000" pitchFamily="2" charset="2"/>
              <a:buChar char="q"/>
            </a:pPr>
            <a:r>
              <a:rPr lang="en-US" dirty="0" smtClean="0"/>
              <a:t>  During the Cold War, </a:t>
            </a:r>
            <a:r>
              <a:rPr lang="en-US" b="1" i="1" u="sng" dirty="0" smtClean="0">
                <a:effectLst>
                  <a:outerShdw blurRad="38100" dist="38100" dir="2700000" algn="tl">
                    <a:srgbClr val="000000">
                      <a:alpha val="43137"/>
                    </a:srgbClr>
                  </a:outerShdw>
                </a:effectLst>
              </a:rPr>
              <a:t>the Marshall Plan</a:t>
            </a:r>
            <a:r>
              <a:rPr lang="en-US" dirty="0" smtClean="0"/>
              <a:t>, designed by George C. Marshall, provided money and resource for European nations to rebuilt their nations as long as they promised two things: (1) </a:t>
            </a:r>
            <a:r>
              <a:rPr lang="en-US" b="1" i="1" u="sng" dirty="0" smtClean="0">
                <a:effectLst>
                  <a:outerShdw blurRad="38100" dist="38100" dir="2700000" algn="tl">
                    <a:srgbClr val="000000">
                      <a:alpha val="43137"/>
                    </a:srgbClr>
                  </a:outerShdw>
                </a:effectLst>
              </a:rPr>
              <a:t>to maintain democratic institutions of government</a:t>
            </a:r>
            <a:r>
              <a:rPr lang="en-US" dirty="0" smtClean="0"/>
              <a:t> and (2) </a:t>
            </a:r>
            <a:r>
              <a:rPr lang="en-US" b="1" i="1" u="sng" dirty="0" smtClean="0">
                <a:effectLst>
                  <a:outerShdw blurRad="38100" dist="38100" dir="2700000" algn="tl">
                    <a:srgbClr val="000000">
                      <a:alpha val="43137"/>
                    </a:srgbClr>
                  </a:outerShdw>
                </a:effectLst>
              </a:rPr>
              <a:t>to maintain capitalistic economic practices. </a:t>
            </a:r>
          </a:p>
          <a:p>
            <a:pPr>
              <a:buFont typeface="Wingdings" panose="05000000000000000000" pitchFamily="2" charset="2"/>
              <a:buChar char="q"/>
            </a:pPr>
            <a:r>
              <a:rPr lang="en-US" dirty="0"/>
              <a:t> </a:t>
            </a:r>
            <a:r>
              <a:rPr lang="en-US" dirty="0" smtClean="0"/>
              <a:t>Over </a:t>
            </a:r>
            <a:r>
              <a:rPr lang="en-US" b="1" i="1" u="sng" dirty="0" smtClean="0">
                <a:effectLst>
                  <a:outerShdw blurRad="38100" dist="38100" dir="2700000" algn="tl">
                    <a:srgbClr val="000000">
                      <a:alpha val="43137"/>
                    </a:srgbClr>
                  </a:outerShdw>
                </a:effectLst>
              </a:rPr>
              <a:t>$13 Billion </a:t>
            </a:r>
            <a:r>
              <a:rPr lang="en-US" dirty="0" smtClean="0"/>
              <a:t>was granted to European nations to rebuild and stop the spread of Soviet style communist regimes.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31374" y="133922"/>
            <a:ext cx="4473246" cy="6563092"/>
          </a:xfrm>
        </p:spPr>
      </p:pic>
    </p:spTree>
    <p:extLst>
      <p:ext uri="{BB962C8B-B14F-4D97-AF65-F5344CB8AC3E}">
        <p14:creationId xmlns:p14="http://schemas.microsoft.com/office/powerpoint/2010/main" val="9098203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#86.  George F. Kennan</a:t>
            </a:r>
            <a:endParaRPr lang="en-US" dirty="0"/>
          </a:p>
        </p:txBody>
      </p:sp>
      <p:sp>
        <p:nvSpPr>
          <p:cNvPr id="3" name="Content Placeholder 2"/>
          <p:cNvSpPr>
            <a:spLocks noGrp="1"/>
          </p:cNvSpPr>
          <p:nvPr>
            <p:ph sz="half" idx="1"/>
          </p:nvPr>
        </p:nvSpPr>
        <p:spPr/>
        <p:txBody>
          <a:bodyPr>
            <a:normAutofit/>
          </a:bodyPr>
          <a:lstStyle/>
          <a:p>
            <a:r>
              <a:rPr lang="en-US" dirty="0" smtClean="0"/>
              <a:t>George F. Kennan designed the United States of America’s containment policy, to stop the spread of communism by any means necessary: </a:t>
            </a:r>
          </a:p>
          <a:p>
            <a:r>
              <a:rPr lang="en-US" b="1" i="1" u="sng" dirty="0" smtClean="0">
                <a:effectLst>
                  <a:outerShdw blurRad="38100" dist="38100" dir="2700000" algn="tl">
                    <a:srgbClr val="000000">
                      <a:alpha val="43137"/>
                    </a:srgbClr>
                  </a:outerShdw>
                </a:effectLst>
              </a:rPr>
              <a:t>The Berlin Airlift</a:t>
            </a:r>
          </a:p>
          <a:p>
            <a:r>
              <a:rPr lang="en-US" b="1" i="1" u="sng" dirty="0" smtClean="0">
                <a:effectLst>
                  <a:outerShdw blurRad="38100" dist="38100" dir="2700000" algn="tl">
                    <a:srgbClr val="000000">
                      <a:alpha val="43137"/>
                    </a:srgbClr>
                  </a:outerShdw>
                </a:effectLst>
              </a:rPr>
              <a:t>The Truman Doctrine and Marshall Plan</a:t>
            </a:r>
          </a:p>
          <a:p>
            <a:r>
              <a:rPr lang="en-US" b="1" i="1" u="sng" dirty="0" smtClean="0">
                <a:effectLst>
                  <a:outerShdw blurRad="38100" dist="38100" dir="2700000" algn="tl">
                    <a:srgbClr val="000000">
                      <a:alpha val="43137"/>
                    </a:srgbClr>
                  </a:outerShdw>
                </a:effectLst>
              </a:rPr>
              <a:t>The Korean War</a:t>
            </a:r>
          </a:p>
          <a:p>
            <a:r>
              <a:rPr lang="en-US" dirty="0" smtClean="0"/>
              <a:t>All of the above are examples of George Kennan’s containment policy in action.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87106" y="721217"/>
            <a:ext cx="5450681" cy="5782614"/>
          </a:xfrm>
        </p:spPr>
      </p:pic>
    </p:spTree>
    <p:extLst>
      <p:ext uri="{BB962C8B-B14F-4D97-AF65-F5344CB8AC3E}">
        <p14:creationId xmlns:p14="http://schemas.microsoft.com/office/powerpoint/2010/main" val="154543308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#87.  Joseph McCarthy and the red scare</a:t>
            </a:r>
            <a:endParaRPr lang="en-US" dirty="0"/>
          </a:p>
        </p:txBody>
      </p:sp>
      <p:sp>
        <p:nvSpPr>
          <p:cNvPr id="3" name="Content Placeholder 2"/>
          <p:cNvSpPr>
            <a:spLocks noGrp="1"/>
          </p:cNvSpPr>
          <p:nvPr>
            <p:ph sz="half" idx="1"/>
          </p:nvPr>
        </p:nvSpPr>
        <p:spPr>
          <a:xfrm>
            <a:off x="862885" y="1790163"/>
            <a:ext cx="5486400" cy="4893972"/>
          </a:xfrm>
        </p:spPr>
        <p:txBody>
          <a:bodyPr>
            <a:normAutofit fontScale="92500"/>
          </a:bodyPr>
          <a:lstStyle/>
          <a:p>
            <a:r>
              <a:rPr lang="en-US" dirty="0" smtClean="0"/>
              <a:t>At the height of the Cold War, Wisconsin </a:t>
            </a:r>
            <a:r>
              <a:rPr lang="en-US" b="1" i="1" u="sng" dirty="0" smtClean="0">
                <a:effectLst>
                  <a:outerShdw blurRad="38100" dist="38100" dir="2700000" algn="tl">
                    <a:srgbClr val="000000">
                      <a:alpha val="43137"/>
                    </a:srgbClr>
                  </a:outerShdw>
                </a:effectLst>
              </a:rPr>
              <a:t>Senator Joseph McCarthy </a:t>
            </a:r>
            <a:r>
              <a:rPr lang="en-US" dirty="0" smtClean="0"/>
              <a:t>made a series of </a:t>
            </a:r>
            <a:r>
              <a:rPr lang="en-US" b="1" i="1" u="sng" dirty="0" smtClean="0">
                <a:effectLst>
                  <a:outerShdw blurRad="38100" dist="38100" dir="2700000" algn="tl">
                    <a:srgbClr val="000000">
                      <a:alpha val="43137"/>
                    </a:srgbClr>
                  </a:outerShdw>
                </a:effectLst>
              </a:rPr>
              <a:t>reckless accusations </a:t>
            </a:r>
            <a:r>
              <a:rPr lang="en-US" dirty="0" smtClean="0"/>
              <a:t>pretending that members of the United States government were in fact Soviet spies or communist agitators.  (We </a:t>
            </a:r>
            <a:r>
              <a:rPr lang="en-US" dirty="0"/>
              <a:t>c</a:t>
            </a:r>
            <a:r>
              <a:rPr lang="en-US" dirty="0" smtClean="0"/>
              <a:t>all such reckless, baseless claims </a:t>
            </a:r>
            <a:r>
              <a:rPr lang="en-US" b="1" i="1" u="sng" dirty="0" smtClean="0">
                <a:effectLst>
                  <a:outerShdw blurRad="38100" dist="38100" dir="2700000" algn="tl">
                    <a:srgbClr val="000000">
                      <a:alpha val="43137"/>
                    </a:srgbClr>
                  </a:outerShdw>
                </a:effectLst>
              </a:rPr>
              <a:t>“McCarthyism” </a:t>
            </a:r>
            <a:r>
              <a:rPr lang="en-US" dirty="0" smtClean="0"/>
              <a:t>today.)  Because there actually were some communists in America – we are a free society – McCarthy’s accusations generated a sense of paranoid hysteria that communists may be in our midst.  Eventually, McCarthy was exposed as a drunken fraud; however, he did enormous damage to the reputations of patriotic Americans – from </a:t>
            </a:r>
            <a:r>
              <a:rPr lang="en-US" b="1" i="1" u="sng" dirty="0" smtClean="0">
                <a:effectLst>
                  <a:outerShdw blurRad="38100" dist="38100" dir="2700000" algn="tl">
                    <a:srgbClr val="000000">
                      <a:alpha val="43137"/>
                    </a:srgbClr>
                  </a:outerShdw>
                </a:effectLst>
              </a:rPr>
              <a:t>Hollywood</a:t>
            </a:r>
            <a:r>
              <a:rPr lang="en-US" dirty="0" smtClean="0"/>
              <a:t> actors to members of the State Department.   McCarthy was censured by the Senate and died from cirrhosis of the liver within just a few years of his fall from grace.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89843" y="2163651"/>
            <a:ext cx="5062505" cy="4022730"/>
          </a:xfrm>
        </p:spPr>
      </p:pic>
      <p:sp>
        <p:nvSpPr>
          <p:cNvPr id="6" name="Oval Callout 5"/>
          <p:cNvSpPr/>
          <p:nvPr/>
        </p:nvSpPr>
        <p:spPr>
          <a:xfrm>
            <a:off x="8087932" y="3651161"/>
            <a:ext cx="1223493" cy="450760"/>
          </a:xfrm>
          <a:prstGeom prst="wedgeEllipseCallout">
            <a:avLst>
              <a:gd name="adj1" fmla="val -55570"/>
              <a:gd name="adj2" fmla="val 76786"/>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FIRE!</a:t>
            </a:r>
            <a:endParaRPr lang="en-US" dirty="0"/>
          </a:p>
        </p:txBody>
      </p:sp>
    </p:spTree>
    <p:extLst>
      <p:ext uri="{BB962C8B-B14F-4D97-AF65-F5344CB8AC3E}">
        <p14:creationId xmlns:p14="http://schemas.microsoft.com/office/powerpoint/2010/main" val="681929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B4028482-F53A-4442-AB14-9B7A43F44F96}"/>
    </a:ext>
  </a:extLst>
</a:theme>
</file>

<file path=docProps/app.xml><?xml version="1.0" encoding="utf-8"?>
<Properties xmlns="http://schemas.openxmlformats.org/officeDocument/2006/extended-properties" xmlns:vt="http://schemas.openxmlformats.org/officeDocument/2006/docPropsVTypes">
  <Template>Integral</Template>
  <TotalTime>3323</TotalTime>
  <Words>11727</Words>
  <Application>Microsoft Office PowerPoint</Application>
  <PresentationFormat>Custom</PresentationFormat>
  <Paragraphs>529</Paragraphs>
  <Slides>116</Slides>
  <Notes>0</Notes>
  <HiddenSlides>0</HiddenSlides>
  <MMClips>0</MMClips>
  <ScaleCrop>false</ScaleCrop>
  <HeadingPairs>
    <vt:vector size="4" baseType="variant">
      <vt:variant>
        <vt:lpstr>Theme</vt:lpstr>
      </vt:variant>
      <vt:variant>
        <vt:i4>1</vt:i4>
      </vt:variant>
      <vt:variant>
        <vt:lpstr>Slide Titles</vt:lpstr>
      </vt:variant>
      <vt:variant>
        <vt:i4>116</vt:i4>
      </vt:variant>
    </vt:vector>
  </HeadingPairs>
  <TitlesOfParts>
    <vt:vector size="117" baseType="lpstr">
      <vt:lpstr>Integral</vt:lpstr>
      <vt:lpstr>101 people to be able to identify for the US-VA History SOL Test</vt:lpstr>
      <vt:lpstr>Colonial America: 1607 - 1776</vt:lpstr>
      <vt:lpstr>#1.  The Enslaved of Jamestown, 1619</vt:lpstr>
      <vt:lpstr>#2.  The Pilgrims &amp; the Mayflower Compact</vt:lpstr>
      <vt:lpstr>#3.  William Penn of Pennsylvania</vt:lpstr>
      <vt:lpstr>#4.  King George III of England</vt:lpstr>
      <vt:lpstr>#5.  Patrick Henry of Virginia</vt:lpstr>
      <vt:lpstr>#6.  Samuel Adams and the Sons of Liberty!</vt:lpstr>
      <vt:lpstr>#7.  Paul Revere</vt:lpstr>
      <vt:lpstr>#8.  Thomas paine and common sense</vt:lpstr>
      <vt:lpstr>#9.  Thomas Jefferson of Virginia</vt:lpstr>
      <vt:lpstr>#10.  George mason of Virginia</vt:lpstr>
      <vt:lpstr>The revolutionary war:  America’s war for Independence</vt:lpstr>
      <vt:lpstr>#11.  The Minutemen at Lexington &amp; Concord</vt:lpstr>
      <vt:lpstr>#12.  Baron friedrich von steuben:     the winter at valley Forge</vt:lpstr>
      <vt:lpstr>#13.  The Marquis de Lafayette &amp; the French</vt:lpstr>
      <vt:lpstr>#14.  General Cornwallis</vt:lpstr>
      <vt:lpstr>#15.  John Adams</vt:lpstr>
      <vt:lpstr>The Early republic and changes in government, 1781 - 1791</vt:lpstr>
      <vt:lpstr>#16.  Daniel Shays</vt:lpstr>
      <vt:lpstr>#17.  James Madison</vt:lpstr>
      <vt:lpstr>#18.  Alexander Hamilton</vt:lpstr>
      <vt:lpstr>#19.  The antifederalists</vt:lpstr>
      <vt:lpstr>#20.  The federalists and ratification</vt:lpstr>
      <vt:lpstr>The nation develops, 1789 - 1850</vt:lpstr>
      <vt:lpstr>#21.  Chief justice John Marshall</vt:lpstr>
      <vt:lpstr>#22.  Meriwether Lewis &amp; William Clark’s      Corps of Discovery, 1803 - 1806</vt:lpstr>
      <vt:lpstr>#23.  Sacagawea</vt:lpstr>
      <vt:lpstr>#24.  The war hawks</vt:lpstr>
      <vt:lpstr>#25.  Robert Fulton and the Clermont</vt:lpstr>
      <vt:lpstr>#26.  John Quincy Adams and     the Adams-Onis treaty of 1819</vt:lpstr>
      <vt:lpstr>#27.  James Monroe and the Monroe Doctrine</vt:lpstr>
      <vt:lpstr>#28.  The Senate’s Great Triumvirate:  John C. Calhoun, Daniel Webster, and Henry Clay</vt:lpstr>
      <vt:lpstr>#29.  Dewitt Clinton and the Erie canal</vt:lpstr>
      <vt:lpstr>#30.  Andrew Jackson</vt:lpstr>
      <vt:lpstr>#31.  The Cherokees and the trail of tears</vt:lpstr>
      <vt:lpstr>#32.  William Lloyd garrison &amp;       the abolitionist newspaper, the Liberator</vt:lpstr>
      <vt:lpstr>#33.  Frederick Douglas and the North Star</vt:lpstr>
      <vt:lpstr>#34.  Elizabeth cady stanton</vt:lpstr>
      <vt:lpstr>#35.  Susan b. Anthony</vt:lpstr>
      <vt:lpstr>#36.  The pioneers of the Oregon trail</vt:lpstr>
      <vt:lpstr>#37.  James K. Polk</vt:lpstr>
      <vt:lpstr>#38.  The 49ers</vt:lpstr>
      <vt:lpstr>Antebellum america</vt:lpstr>
      <vt:lpstr>#39.  Stephen F. douglas and    the rise of popular sovereignty</vt:lpstr>
      <vt:lpstr>#40.  Harriet beecher stowe &amp;       Uncle tom’s cabin</vt:lpstr>
      <vt:lpstr>#41.  Abolitionists Vs. “Jayhawkers”       in “bleeding Kansas”</vt:lpstr>
      <vt:lpstr>#42.  Dred scott</vt:lpstr>
      <vt:lpstr>#43.  John brown’s raid on      Harper’s ferry, Virginia</vt:lpstr>
      <vt:lpstr>#44.  Abraham Lincoln's election</vt:lpstr>
      <vt:lpstr>The civil war and Reconstruction  1861 - 1877</vt:lpstr>
      <vt:lpstr>#45.  Jefferson Davis</vt:lpstr>
      <vt:lpstr>#46.  Robert E. Lee </vt:lpstr>
      <vt:lpstr>#47.  Ulysses S. Grant</vt:lpstr>
      <vt:lpstr>#48.  The dead at Gettysburg</vt:lpstr>
      <vt:lpstr>#49.  The 58th Massachusetts colored regiment</vt:lpstr>
      <vt:lpstr>#50.  William Tecumseh Sherman</vt:lpstr>
      <vt:lpstr>#51.  The radical republicans</vt:lpstr>
      <vt:lpstr>#52.  Rutherford b. Hayes &amp;     The Compromise of 1877</vt:lpstr>
      <vt:lpstr>Invention, industrialization, immigration, and urbanization</vt:lpstr>
      <vt:lpstr>#53.  Thomas edison</vt:lpstr>
      <vt:lpstr>#54.  Samuel F.B. Morse: the Telegraph</vt:lpstr>
      <vt:lpstr>#55.  Alexander Graham bell</vt:lpstr>
      <vt:lpstr>#56.  Andrew carnegie</vt:lpstr>
      <vt:lpstr>#57.  John pierpont morgan</vt:lpstr>
      <vt:lpstr>#58.  John d. rockefeller</vt:lpstr>
      <vt:lpstr>#59.  Cornelius Vanderbilt</vt:lpstr>
      <vt:lpstr>#60.  Henry ford &amp; the assembly line</vt:lpstr>
      <vt:lpstr>#61.  Samuel Gompers &amp; the AFL:     the American federation of labor</vt:lpstr>
      <vt:lpstr>#62.  Eugene V. debs</vt:lpstr>
      <vt:lpstr>#63.  Jacob riis &amp; How the Other Half Lives</vt:lpstr>
      <vt:lpstr>#64.  Thomas Nast</vt:lpstr>
      <vt:lpstr>#65.  Ida Tarbell</vt:lpstr>
      <vt:lpstr>#66.  Upton sinclair’s The Jungle</vt:lpstr>
      <vt:lpstr>#67.  Theodore Roosevelt</vt:lpstr>
      <vt:lpstr>Extra Frame: Booker T. Washington &amp;  W.E.B Dubois</vt:lpstr>
      <vt:lpstr>Us foreign Policy to world war I</vt:lpstr>
      <vt:lpstr>#68.  William McKinley: Imperialist</vt:lpstr>
      <vt:lpstr>#69.  Alfred thayer mahan</vt:lpstr>
      <vt:lpstr>#70.  Woodrow Wilson</vt:lpstr>
      <vt:lpstr>#71.  Senator Henry Cabot lodge</vt:lpstr>
      <vt:lpstr>Between the wars, 1919 - 1941</vt:lpstr>
      <vt:lpstr>#72.  Duke Ellington, Louis Armstrong, &amp; Jazz</vt:lpstr>
      <vt:lpstr>#73.  Langston Hughes and      the Harlem Renaissance</vt:lpstr>
      <vt:lpstr>#74.  John Scopes</vt:lpstr>
      <vt:lpstr>#75.  Sacco and Vanzetti</vt:lpstr>
      <vt:lpstr>#76.  The lost generation of writers</vt:lpstr>
      <vt:lpstr>#77.  HERBERT Hoover</vt:lpstr>
      <vt:lpstr>#78.  The Bonus army of 1932</vt:lpstr>
      <vt:lpstr>#79.  FDR and the New Deal</vt:lpstr>
      <vt:lpstr>#80.  Eleanor Roosevelt</vt:lpstr>
      <vt:lpstr>World war II and the cold war</vt:lpstr>
      <vt:lpstr>#81.  Dwight David Eisenhower</vt:lpstr>
      <vt:lpstr>#82.  Douglas macarthur</vt:lpstr>
      <vt:lpstr>#83.  j. Robert oppenheimer</vt:lpstr>
      <vt:lpstr>#84.  Harry s truman</vt:lpstr>
      <vt:lpstr>#85.  George Marshall</vt:lpstr>
      <vt:lpstr>#86.  George F. Kennan</vt:lpstr>
      <vt:lpstr>#87.  Joseph McCarthy and the red scare</vt:lpstr>
      <vt:lpstr>#88.  John F. Kennedy</vt:lpstr>
      <vt:lpstr>#89.  Lyndon Baines johnson</vt:lpstr>
      <vt:lpstr>#90.  Richard Nixon</vt:lpstr>
      <vt:lpstr>#91.  Kent State: Four dead in Ohio</vt:lpstr>
      <vt:lpstr>#92.  Ronald Reagan</vt:lpstr>
      <vt:lpstr>The civil rights movement and modern America</vt:lpstr>
      <vt:lpstr>#93.  MARTIN LUTHER KING, JR.</vt:lpstr>
      <vt:lpstr>#94.  Thurgood Marshall</vt:lpstr>
      <vt:lpstr>#95.  Supreme court chief justice Earl warren</vt:lpstr>
      <vt:lpstr>#96.  THE Freedom riders – C.O.R.E.</vt:lpstr>
      <vt:lpstr>#97.  John Lewis and the Selma March of 1965</vt:lpstr>
      <vt:lpstr>#98.  The American Indian movement (AIM)</vt:lpstr>
      <vt:lpstr>#99.  Rachel Carson and Environmentalism</vt:lpstr>
      <vt:lpstr>#100.  Betty Friedan: the Feminine Mystique </vt:lpstr>
      <vt:lpstr>#101.  George H.W. Bush</vt:lpstr>
      <vt:lpstr>#102.  George W. Bush</vt:lpstr>
      <vt:lpstr>#103.  Barack Obama, 2009 – present</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101 people to be able to identify for the US-VA History SOL Test</dc:title>
  <dc:creator>Adam Henry</dc:creator>
  <cp:lastModifiedBy>Adam</cp:lastModifiedBy>
  <cp:revision>101</cp:revision>
  <dcterms:created xsi:type="dcterms:W3CDTF">2015-05-20T21:22:28Z</dcterms:created>
  <dcterms:modified xsi:type="dcterms:W3CDTF">2015-05-26T00:51:41Z</dcterms:modified>
</cp:coreProperties>
</file>